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Cormorant SC Bold" panose="020B0604020202020204" charset="-52"/>
      <p:regular r:id="rId50"/>
    </p:embeddedFont>
    <p:embeddedFont>
      <p:font typeface="Montserrat" panose="020B0604020202020204" charset="0"/>
      <p:regular r:id="rId51"/>
      <p:bold r:id="rId52"/>
    </p:embeddedFont>
    <p:embeddedFont>
      <p:font typeface="Capture Smallz Clean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rimo" panose="020B0604020202020204" pitchFamily="34" charset="0"/>
      <p:regular r:id="rId58"/>
      <p:bold r:id="rId59"/>
      <p:italic r:id="rId60"/>
      <p:boldItalic r:id="rId61"/>
    </p:embeddedFont>
    <p:embeddedFont>
      <p:font typeface="Podkova ExtraBold" panose="020B0604020202020204" charset="-52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2950" r="2513" b="21091"/>
          <a:stretch>
            <a:fillRect/>
          </a:stretch>
        </p:blipFill>
        <p:spPr>
          <a:xfrm>
            <a:off x="154935" y="163298"/>
            <a:ext cx="17978130" cy="99604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12084" y="3654265"/>
            <a:ext cx="14463832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5"/>
              </a:lnSpc>
            </a:pPr>
            <a:endParaRPr lang="en-US" sz="6400" b="1" spc="256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50591" y="2418623"/>
            <a:ext cx="998681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642878" y="2571732"/>
            <a:ext cx="17073682" cy="342902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6" name="TextBox 6"/>
          <p:cNvSpPr txBox="1"/>
          <p:nvPr/>
        </p:nvSpPr>
        <p:spPr>
          <a:xfrm>
            <a:off x="4714844" y="3571864"/>
            <a:ext cx="8511309" cy="38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en-US" sz="2400" spc="33" dirty="0">
              <a:solidFill>
                <a:srgbClr val="020301"/>
              </a:solidFill>
              <a:latin typeface="Montserra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5754" y="3071798"/>
            <a:ext cx="16230600" cy="25157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8401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0" y="156576"/>
            <a:ext cx="18250549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КАЛЕНДАРЬ АБИТУРИЕНТА*</a:t>
            </a:r>
          </a:p>
        </p:txBody>
      </p:sp>
      <p:sp>
        <p:nvSpPr>
          <p:cNvPr id="4" name="AutoShape 4"/>
          <p:cNvSpPr/>
          <p:nvPr/>
        </p:nvSpPr>
        <p:spPr>
          <a:xfrm>
            <a:off x="425112" y="7398372"/>
            <a:ext cx="3456955" cy="5194554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425112" y="7398372"/>
            <a:ext cx="3456955" cy="1259055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425112" y="7459931"/>
            <a:ext cx="3463624" cy="99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3 ИЮНЯ </a:t>
            </a:r>
          </a:p>
        </p:txBody>
      </p:sp>
      <p:sp>
        <p:nvSpPr>
          <p:cNvPr id="7" name="AutoShape 7"/>
          <p:cNvSpPr/>
          <p:nvPr/>
        </p:nvSpPr>
        <p:spPr>
          <a:xfrm>
            <a:off x="4597043" y="5758773"/>
            <a:ext cx="3881916" cy="657613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4579541" y="5758773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TextBox 9"/>
          <p:cNvSpPr txBox="1"/>
          <p:nvPr/>
        </p:nvSpPr>
        <p:spPr>
          <a:xfrm>
            <a:off x="4932610" y="5864898"/>
            <a:ext cx="3210782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13 ИЮЛЯ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3966339" y="3332947"/>
            <a:ext cx="3881916" cy="7319146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13966339" y="3332947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2" name="TextBox 12"/>
          <p:cNvSpPr txBox="1"/>
          <p:nvPr/>
        </p:nvSpPr>
        <p:spPr>
          <a:xfrm>
            <a:off x="14267407" y="3472807"/>
            <a:ext cx="3279779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26 ИЮЛЯ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1618" y="8809311"/>
            <a:ext cx="3343942" cy="85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СТАРТ ПРИЕМНОЙ КАМПАНИИ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97396" y="7322172"/>
            <a:ext cx="3781564" cy="248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Завершение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приема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документов</a:t>
            </a:r>
            <a:endParaRPr lang="en-US" sz="28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919"/>
              </a:lnSpc>
            </a:pP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у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лиц</a:t>
            </a:r>
            <a:r>
              <a:rPr lang="ru-RU" sz="2800" dirty="0" smtClean="0">
                <a:solidFill>
                  <a:srgbClr val="020301"/>
                </a:solidFill>
                <a:latin typeface="Capture Smallz Clean"/>
              </a:rPr>
              <a:t>,</a:t>
            </a:r>
            <a:r>
              <a:rPr lang="en-US" sz="28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поступающих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на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архитектурный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факультет</a:t>
            </a:r>
            <a:endParaRPr lang="en-US" sz="2800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9060421" y="5758773"/>
            <a:ext cx="3881916" cy="657613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6" name="AutoShape 16"/>
          <p:cNvSpPr/>
          <p:nvPr/>
        </p:nvSpPr>
        <p:spPr>
          <a:xfrm>
            <a:off x="9042919" y="5758773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7" name="TextBox 17"/>
          <p:cNvSpPr txBox="1"/>
          <p:nvPr/>
        </p:nvSpPr>
        <p:spPr>
          <a:xfrm>
            <a:off x="9395988" y="5864898"/>
            <a:ext cx="3210782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13 ИЮЛЯ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2547" y="7369797"/>
            <a:ext cx="378156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</a:pP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Завершение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приема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документов</a:t>
            </a:r>
            <a:endParaRPr lang="en-US" sz="28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472"/>
              </a:lnSpc>
            </a:pP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у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лиц</a:t>
            </a:r>
            <a:r>
              <a:rPr lang="ru-RU" sz="2800" dirty="0" smtClean="0">
                <a:solidFill>
                  <a:srgbClr val="020301"/>
                </a:solidFill>
                <a:latin typeface="Capture Smallz Clean"/>
              </a:rPr>
              <a:t>,</a:t>
            </a:r>
            <a:r>
              <a:rPr lang="en-US" sz="28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поступающих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по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результатам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вступительных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испытаний</a:t>
            </a:r>
            <a:endParaRPr lang="en-US" sz="2800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16515" y="5121226"/>
            <a:ext cx="3781564" cy="248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Завершение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приема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документов</a:t>
            </a:r>
            <a:endParaRPr lang="en-US" sz="28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919"/>
              </a:lnSpc>
            </a:pP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у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лиц</a:t>
            </a:r>
            <a:r>
              <a:rPr lang="ru-RU" sz="2800" dirty="0" smtClean="0">
                <a:solidFill>
                  <a:srgbClr val="020301"/>
                </a:solidFill>
                <a:latin typeface="Capture Smallz Clean"/>
              </a:rPr>
              <a:t>,</a:t>
            </a:r>
            <a:r>
              <a:rPr lang="en-US" sz="28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 smtClean="0">
                <a:solidFill>
                  <a:srgbClr val="020301"/>
                </a:solidFill>
                <a:latin typeface="Capture Smallz Clean"/>
              </a:rPr>
              <a:t>поступающих</a:t>
            </a:r>
            <a:r>
              <a:rPr lang="en-US" sz="28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только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по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800" dirty="0" err="1">
                <a:solidFill>
                  <a:srgbClr val="020301"/>
                </a:solidFill>
                <a:latin typeface="Capture Smallz Clean"/>
              </a:rPr>
              <a:t>результатам</a:t>
            </a:r>
            <a:r>
              <a:rPr lang="en-US" sz="2800" dirty="0">
                <a:solidFill>
                  <a:srgbClr val="020301"/>
                </a:solidFill>
                <a:latin typeface="Capture Smallz Clean"/>
              </a:rPr>
              <a:t> ЕГЭ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86949" y="1808211"/>
            <a:ext cx="424069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rmorant SC Bold"/>
              </a:rPr>
              <a:t>* очная форма обучения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8401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41943"/>
            <a:ext cx="15806814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ЭТАПЫ ЗАЧИСЛЕНИЯ</a:t>
            </a:r>
          </a:p>
        </p:txBody>
      </p:sp>
      <p:sp>
        <p:nvSpPr>
          <p:cNvPr id="4" name="AutoShape 4"/>
          <p:cNvSpPr/>
          <p:nvPr/>
        </p:nvSpPr>
        <p:spPr>
          <a:xfrm>
            <a:off x="117815" y="5963873"/>
            <a:ext cx="3881916" cy="5833118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17815" y="5963873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446066" y="6067635"/>
            <a:ext cx="322541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29 ИЮЛЯ</a:t>
            </a:r>
          </a:p>
        </p:txBody>
      </p:sp>
      <p:sp>
        <p:nvSpPr>
          <p:cNvPr id="7" name="AutoShape 7"/>
          <p:cNvSpPr/>
          <p:nvPr/>
        </p:nvSpPr>
        <p:spPr>
          <a:xfrm>
            <a:off x="9161502" y="3900364"/>
            <a:ext cx="3881916" cy="657613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144000" y="3900364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TextBox 9"/>
          <p:cNvSpPr txBox="1"/>
          <p:nvPr/>
        </p:nvSpPr>
        <p:spPr>
          <a:xfrm>
            <a:off x="9175140" y="4040224"/>
            <a:ext cx="3854640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3 АВГУСТА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4039505" y="3157350"/>
            <a:ext cx="3881916" cy="7319146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14039505" y="3157350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2" name="TextBox 12"/>
          <p:cNvSpPr txBox="1"/>
          <p:nvPr/>
        </p:nvSpPr>
        <p:spPr>
          <a:xfrm>
            <a:off x="14040594" y="3297210"/>
            <a:ext cx="3879738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8 АВГУСТА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5174" y="7528422"/>
            <a:ext cx="3771099" cy="257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зачисление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без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вступительных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 smtClean="0">
                <a:solidFill>
                  <a:srgbClr val="020301"/>
                </a:solidFill>
                <a:latin typeface="Capture Smallz Clean"/>
              </a:rPr>
              <a:t>испытаний</a:t>
            </a:r>
            <a:r>
              <a:rPr lang="en-US" sz="24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на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места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в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пределах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квоты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приема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лиц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,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имеющих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особые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права</a:t>
            </a:r>
            <a:endParaRPr lang="en-US" sz="2400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40945" y="5795855"/>
            <a:ext cx="3723031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зачисление на 80 %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конкурсных мест по общему конкурсу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77132" y="4947495"/>
            <a:ext cx="3806662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зачисление на 100 % конкурсных мест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по общему конкурсу</a:t>
            </a:r>
          </a:p>
        </p:txBody>
      </p:sp>
      <p:sp>
        <p:nvSpPr>
          <p:cNvPr id="16" name="AutoShape 16"/>
          <p:cNvSpPr/>
          <p:nvPr/>
        </p:nvSpPr>
        <p:spPr>
          <a:xfrm>
            <a:off x="4244631" y="5963873"/>
            <a:ext cx="3881916" cy="5833118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7" name="AutoShape 17"/>
          <p:cNvSpPr/>
          <p:nvPr/>
        </p:nvSpPr>
        <p:spPr>
          <a:xfrm>
            <a:off x="4244631" y="5963873"/>
            <a:ext cx="3881916" cy="141383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8" name="TextBox 18"/>
          <p:cNvSpPr txBox="1"/>
          <p:nvPr/>
        </p:nvSpPr>
        <p:spPr>
          <a:xfrm>
            <a:off x="4572882" y="6067635"/>
            <a:ext cx="322541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DB15"/>
                </a:solidFill>
                <a:latin typeface="Capture Smallz Clean"/>
              </a:rPr>
              <a:t>29 ИЮЛЯ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21990" y="7528422"/>
            <a:ext cx="3771099" cy="170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зачисление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без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вступительных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 smtClean="0">
                <a:solidFill>
                  <a:srgbClr val="020301"/>
                </a:solidFill>
                <a:latin typeface="Capture Smallz Clean"/>
              </a:rPr>
              <a:t>испытаний</a:t>
            </a:r>
            <a:r>
              <a:rPr lang="en-US" sz="24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на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места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в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пределах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целевой</a:t>
            </a:r>
            <a:r>
              <a:rPr lang="en-US" sz="24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2400" dirty="0" err="1">
                <a:solidFill>
                  <a:srgbClr val="020301"/>
                </a:solidFill>
                <a:latin typeface="Capture Smallz Clean"/>
              </a:rPr>
              <a:t>квоты</a:t>
            </a:r>
            <a:endParaRPr lang="en-US" sz="2400" dirty="0">
              <a:solidFill>
                <a:srgbClr val="020301"/>
              </a:solidFill>
              <a:latin typeface="Capture Smallz Cle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92482" y="-378654"/>
            <a:ext cx="19056146" cy="5435449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553123" y="409422"/>
            <a:ext cx="17364937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31">
                <a:solidFill>
                  <a:srgbClr val="020301"/>
                </a:solidFill>
                <a:latin typeface="Capture Smallz Clean"/>
              </a:rPr>
              <a:t>СТОИМОСТЬ ОБУЧЕНИЯ ЗА ГОД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0095" y="2413635"/>
            <a:ext cx="5027878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ИНЖЕНЕРНЫЕ НАПРАВЛЕНИЯ ПОДГОТОВКИ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3223" y="6798682"/>
            <a:ext cx="6361623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Прикладная геодезия - 68 900/42 000*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Пожарная безопасность - 68 900/44 400*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Строительство - 77 000/45 800*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Землеустройство и кадастры - 46 200*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Теплоэнергетика и теплотехника- 43 300*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25321" y="2413635"/>
            <a:ext cx="5027878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АРХИТЕКТУРНЫЕ НАПРАВЛЕНИЯ ПОДГОТОВКИ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20957" y="2413635"/>
            <a:ext cx="5038343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ЭКОНОМИЧЕСКИЕ НАПРАВЛЕНИЯ ПОДГОТОВКИ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240902" y="3602202"/>
            <a:ext cx="5018398" cy="2909185"/>
            <a:chOff x="0" y="0"/>
            <a:chExt cx="6691197" cy="387891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5892" b="5892"/>
            <a:stretch>
              <a:fillRect/>
            </a:stretch>
          </p:blipFill>
          <p:spPr>
            <a:xfrm>
              <a:off x="0" y="0"/>
              <a:ext cx="6691197" cy="387891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634801" y="3602202"/>
            <a:ext cx="5018398" cy="2909185"/>
            <a:chOff x="0" y="0"/>
            <a:chExt cx="6691197" cy="387891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15078" b="15078"/>
            <a:stretch>
              <a:fillRect/>
            </a:stretch>
          </p:blipFill>
          <p:spPr>
            <a:xfrm>
              <a:off x="0" y="0"/>
              <a:ext cx="6691197" cy="3878913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28700" y="3602202"/>
            <a:ext cx="5018398" cy="2909185"/>
            <a:chOff x="0" y="0"/>
            <a:chExt cx="6691197" cy="387891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8886" b="8886"/>
            <a:stretch>
              <a:fillRect/>
            </a:stretch>
          </p:blipFill>
          <p:spPr>
            <a:xfrm>
              <a:off x="0" y="0"/>
              <a:ext cx="6691197" cy="3878913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6754845" y="6798682"/>
            <a:ext cx="5527534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Архитектура - 86 100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Дизайн архитектурной среды - 86 100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Реконструкция и реставрация архитектурного наследия - 46 700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90526" y="6798682"/>
            <a:ext cx="5527534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экономика предприятий и организаций  - 71 500/44 000*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Game Station Condensed"/>
              </a:rPr>
              <a:t>Бухгалтерский учет, анализ и аудит - 71 500/44 000*</a:t>
            </a:r>
          </a:p>
          <a:p>
            <a:pPr algn="l">
              <a:lnSpc>
                <a:spcPts val="4480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0" y="9881235"/>
            <a:ext cx="41089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rmorant SC Bold"/>
              </a:rPr>
              <a:t>* заочная форма обучения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88542"/>
            <a:ext cx="11086689" cy="107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05"/>
              </a:lnSpc>
            </a:pPr>
            <a:r>
              <a:rPr lang="en-US" sz="6075" b="0">
                <a:solidFill>
                  <a:srgbClr val="020301"/>
                </a:solidFill>
                <a:latin typeface="Capture Smallz Clean"/>
              </a:rPr>
              <a:t>СТРОИТЕЛЬНЫЙ ФАКУЛЬТЕТ</a:t>
            </a:r>
          </a:p>
        </p:txBody>
      </p:sp>
      <p:sp>
        <p:nvSpPr>
          <p:cNvPr id="3" name="AutoShape 3"/>
          <p:cNvSpPr/>
          <p:nvPr/>
        </p:nvSpPr>
        <p:spPr>
          <a:xfrm>
            <a:off x="-823603" y="1631918"/>
            <a:ext cx="1808290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593493" y="1542981"/>
            <a:ext cx="11360497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spc="67">
                <a:solidFill>
                  <a:srgbClr val="020301"/>
                </a:solidFill>
                <a:latin typeface="Cormorant SC Bold"/>
              </a:rPr>
              <a:t>направление "Строительство"</a:t>
            </a:r>
          </a:p>
          <a:p>
            <a:pPr algn="l">
              <a:lnSpc>
                <a:spcPts val="5880"/>
              </a:lnSpc>
            </a:pPr>
            <a:r>
              <a:rPr lang="en-US" sz="4200" b="1" spc="67">
                <a:solidFill>
                  <a:srgbClr val="020301"/>
                </a:solidFill>
                <a:latin typeface="Cormorant SC Bold"/>
              </a:rPr>
              <a:t>профиль "Промышленное и гражданское строительство"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611" y="5086350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БАКАЛАВР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10 МЕСЯЦЕВ ПО ЗАОЧНОЙ ФОРМЕ.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9181" y="250487"/>
            <a:ext cx="5801868" cy="82296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8" name="AutoShape 8"/>
          <p:cNvSpPr/>
          <p:nvPr/>
        </p:nvSpPr>
        <p:spPr>
          <a:xfrm>
            <a:off x="5258805" y="5143500"/>
            <a:ext cx="7043076" cy="322192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9" name="TextBox 9"/>
          <p:cNvSpPr txBox="1"/>
          <p:nvPr/>
        </p:nvSpPr>
        <p:spPr>
          <a:xfrm>
            <a:off x="5152067" y="5270700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ФИЗИКА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611" y="9177655"/>
            <a:ext cx="17790716" cy="168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ЗАВЬЯЛОВА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Ольга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Борисовна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технических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 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почетный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работник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высшего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профессионального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образования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16628" y="40169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361950" y="474472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8098" y="609600"/>
            <a:ext cx="134612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ПРОЕКТИРОВАТЬ ЖИЛЫЕ, ОБЩЕСТВЕННЫЕ И ПРОМЫШЛЕННЫЕ ЗДАНИЯ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6447" y="6859753"/>
            <a:ext cx="3427261" cy="342724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330165" y="3907717"/>
            <a:ext cx="3284384" cy="328437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674898" y="2217347"/>
            <a:ext cx="9613102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РАССЧИТЫВАТЬ ЗДАНИЕ НА ДЕЙСТВИЕ НАГРУЗОК С ПОМОЩЬЮ КОМПЬЮТЕРНЫХ ПРОГРАММ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51498" y="4942842"/>
            <a:ext cx="63365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РАЗРАБАТЫВАТЬ ПРОЕКТЫ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ПО ВОЗВЕДЕНИЮ ЗДАНИЯ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74898" y="7661199"/>
            <a:ext cx="987980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СТРОИТЬ СБОРНЫЕ И МОНОЛИТНЫЕ ЗДАНИЯ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73708" y="9172575"/>
            <a:ext cx="987980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КОНТРОЛИРОВАТЬ ХОД СТРОИТЕЛЬСТВА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447" y="210109"/>
            <a:ext cx="3055784" cy="3055772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050950" y="1488923"/>
            <a:ext cx="3398686" cy="339867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2071" r="-22071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229224" y="5735955"/>
            <a:ext cx="3284384" cy="3284371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836798" y="2892550"/>
            <a:ext cx="4873187" cy="732263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36798" y="6344849"/>
            <a:ext cx="48731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1450938" y="6397599"/>
            <a:ext cx="3644908" cy="12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FFAC33"/>
                </a:solidFill>
                <a:latin typeface="Capture Smallz Clean"/>
              </a:rPr>
              <a:t>СТРОИТЕЛЬНЫЕ ОРГАНИЗАЦИИ</a:t>
            </a:r>
          </a:p>
        </p:txBody>
      </p:sp>
      <p:sp>
        <p:nvSpPr>
          <p:cNvPr id="7" name="AutoShape 7"/>
          <p:cNvSpPr/>
          <p:nvPr/>
        </p:nvSpPr>
        <p:spPr>
          <a:xfrm>
            <a:off x="6705247" y="2884978"/>
            <a:ext cx="4878226" cy="733021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6705247" y="6340847"/>
            <a:ext cx="4878226" cy="14517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2546752" y="2904643"/>
            <a:ext cx="4865138" cy="731054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546752" y="6351241"/>
            <a:ext cx="4865138" cy="144787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7313446" y="6393750"/>
            <a:ext cx="36618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AC33"/>
                </a:solidFill>
                <a:latin typeface="Capture Smallz Clean"/>
              </a:rPr>
              <a:t>СТРОИТЕЛЬНЫЕ ПЛОЩАДКИ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6079" y="7958022"/>
            <a:ext cx="4870344" cy="190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инженеры-эксперты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инженеры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 ПТО</a:t>
            </a:r>
          </a:p>
          <a:p>
            <a:pPr algn="ctr">
              <a:lnSpc>
                <a:spcPts val="5040"/>
              </a:lnSpc>
            </a:pPr>
            <a:r>
              <a:rPr lang="en-US" sz="3600" dirty="0" err="1" smtClean="0">
                <a:solidFill>
                  <a:srgbClr val="020301"/>
                </a:solidFill>
                <a:latin typeface="Capture Smallz Clean"/>
              </a:rPr>
              <a:t>инженер-сметчик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44539" y="8005647"/>
            <a:ext cx="5998923" cy="178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2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мастера</a:t>
            </a:r>
          </a:p>
          <a:p>
            <a:pPr algn="ctr">
              <a:lnSpc>
                <a:spcPts val="4712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прорабы</a:t>
            </a:r>
          </a:p>
          <a:p>
            <a:pPr algn="ctr">
              <a:lnSpc>
                <a:spcPts val="4712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 начальники участков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46752" y="7840246"/>
            <a:ext cx="5056069" cy="225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инженеры-проектировщики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ведущие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 и </a:t>
            </a: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главные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специалисты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564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конструкторы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36079" y="2847326"/>
            <a:ext cx="4873906" cy="3494415"/>
            <a:chOff x="0" y="0"/>
            <a:chExt cx="6498541" cy="465922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t="2265" b="2265"/>
            <a:stretch>
              <a:fillRect/>
            </a:stretch>
          </p:blipFill>
          <p:spPr>
            <a:xfrm>
              <a:off x="0" y="0"/>
              <a:ext cx="6498541" cy="465922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6704527" y="2858778"/>
            <a:ext cx="4878945" cy="3498028"/>
            <a:chOff x="0" y="0"/>
            <a:chExt cx="6505260" cy="466403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 t="23147" b="23147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844129" y="2847326"/>
            <a:ext cx="4865856" cy="3488644"/>
            <a:chOff x="0" y="0"/>
            <a:chExt cx="6487808" cy="465152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l="928" r="928"/>
            <a:stretch>
              <a:fillRect/>
            </a:stretch>
          </p:blipFill>
          <p:spPr>
            <a:xfrm>
              <a:off x="0" y="0"/>
              <a:ext cx="6487808" cy="4651525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2818896" y="6402196"/>
            <a:ext cx="42333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AC33"/>
                </a:solidFill>
                <a:latin typeface="Capture Smallz Clean"/>
              </a:rPr>
              <a:t>ПРОЕКТНЫЕ ИНСТИТУТЫ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 t="1761" b="1761"/>
          <a:stretch>
            <a:fillRect/>
          </a:stretch>
        </p:blipFill>
        <p:spPr>
          <a:xfrm>
            <a:off x="12546520" y="2858778"/>
            <a:ext cx="4865370" cy="35204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31068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1600" y="472778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792" y="1684655"/>
            <a:ext cx="18120916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Международный конкурс дипломных проектов по профилю ПГС – 2018 (г. Кишинёв)</a:t>
            </a:r>
          </a:p>
        </p:txBody>
      </p:sp>
      <p:sp>
        <p:nvSpPr>
          <p:cNvPr id="5" name="AutoShape 5"/>
          <p:cNvSpPr/>
          <p:nvPr/>
        </p:nvSpPr>
        <p:spPr>
          <a:xfrm>
            <a:off x="854158" y="7485897"/>
            <a:ext cx="6586428" cy="278464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6" name="TextBox 6"/>
          <p:cNvSpPr txBox="1"/>
          <p:nvPr/>
        </p:nvSpPr>
        <p:spPr>
          <a:xfrm>
            <a:off x="1056892" y="7598254"/>
            <a:ext cx="6406841" cy="250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000000"/>
                </a:solidFill>
                <a:latin typeface="Cormorant SC Bold"/>
              </a:rPr>
              <a:t>2 место</a:t>
            </a:r>
          </a:p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000000"/>
                </a:solidFill>
                <a:latin typeface="Cormorant SC Bold"/>
              </a:rPr>
              <a:t>дипломный проект студента группы</a:t>
            </a:r>
          </a:p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000000"/>
                </a:solidFill>
                <a:latin typeface="Cormorant SC Bold"/>
              </a:rPr>
              <a:t> ПГС-41-14 Куликова Владислава.</a:t>
            </a:r>
          </a:p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000000"/>
                </a:solidFill>
                <a:latin typeface="Cormorant SC Bold"/>
              </a:rPr>
              <a:t>«Высотная гостиница в г. Москве»</a:t>
            </a:r>
          </a:p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000000"/>
                </a:solidFill>
                <a:latin typeface="Cormorant SC Bold"/>
              </a:rPr>
              <a:t> (руководитель О.Б. Завьялова)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81922" y="2722817"/>
            <a:ext cx="7450720" cy="75641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710" y="2722817"/>
            <a:ext cx="6585023" cy="4763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31068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1600" y="472778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5922" y="2725810"/>
            <a:ext cx="5646131" cy="38958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56792" y="1684655"/>
            <a:ext cx="13942616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Конкурс дипломных проектов в Южном Федеральном округе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2282" r="2282"/>
          <a:stretch>
            <a:fillRect/>
          </a:stretch>
        </p:blipFill>
        <p:spPr>
          <a:xfrm>
            <a:off x="7433980" y="2725810"/>
            <a:ext cx="9723312" cy="7302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922" y="6621640"/>
            <a:ext cx="5651000" cy="34501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88542"/>
            <a:ext cx="11086689" cy="107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05"/>
              </a:lnSpc>
            </a:pPr>
            <a:r>
              <a:rPr lang="en-US" sz="6075" b="0">
                <a:solidFill>
                  <a:srgbClr val="020301"/>
                </a:solidFill>
                <a:latin typeface="Capture Smallz Clean"/>
              </a:rPr>
              <a:t>СТРОИТЕЛЬНЫЙ ФАКУЛЬТЕТ</a:t>
            </a:r>
          </a:p>
        </p:txBody>
      </p:sp>
      <p:sp>
        <p:nvSpPr>
          <p:cNvPr id="3" name="AutoShape 3"/>
          <p:cNvSpPr/>
          <p:nvPr/>
        </p:nvSpPr>
        <p:spPr>
          <a:xfrm>
            <a:off x="-823603" y="1631918"/>
            <a:ext cx="13122267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593493" y="1514406"/>
            <a:ext cx="11360497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spc="89">
                <a:solidFill>
                  <a:srgbClr val="020301"/>
                </a:solidFill>
                <a:latin typeface="Cormorant SC Bold"/>
              </a:rPr>
              <a:t>специальность </a:t>
            </a:r>
          </a:p>
          <a:p>
            <a:pPr algn="l">
              <a:lnSpc>
                <a:spcPts val="7839"/>
              </a:lnSpc>
            </a:pPr>
            <a:r>
              <a:rPr lang="en-US" sz="5600" b="1" spc="89">
                <a:solidFill>
                  <a:srgbClr val="020301"/>
                </a:solidFill>
                <a:latin typeface="Cormorant SC Bold"/>
              </a:rPr>
              <a:t>"Прикладная геодезия"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611" y="5407594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СПЕЦИАЛИСТ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5 ЛЕТ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5 ЛЕТ 10 МЕСЯЦЕВ ПО ЗАОЧНОЙ ФОРМЕ.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7" name="AutoShape 7"/>
          <p:cNvSpPr/>
          <p:nvPr/>
        </p:nvSpPr>
        <p:spPr>
          <a:xfrm>
            <a:off x="5258805" y="5143500"/>
            <a:ext cx="7043076" cy="3221924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8" name="TextBox 8"/>
          <p:cNvSpPr txBox="1"/>
          <p:nvPr/>
        </p:nvSpPr>
        <p:spPr>
          <a:xfrm>
            <a:off x="5152067" y="5270700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ФИЗИКА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611" y="9177655"/>
            <a:ext cx="17790716" cy="168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ЗАВЬЯЛОВА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Ольга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Борисовна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технических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 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почетный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работник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высшего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профессионального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образования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27280" y="526378"/>
            <a:ext cx="57607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16628" y="40169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361950" y="474472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0836" y="702627"/>
            <a:ext cx="13908464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ПРОВОДИТЬ ТОПОГРАФО-ГЕОДЕЗИЧЕСКИЕ СЪЁМКИ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80374" y="2030657"/>
            <a:ext cx="10507626" cy="198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ПРОВОДИТЬ КАДАСТРОВЫЕ СЪЁМКИ ДЛЯ МЕЖЕВАНИЯ ЗЕМЕЛЬ, ОПРЕДЕЛЕНИЯ ПЛОЩАДЕЙ ЗЕМЕЛЬНОГО УЧАСТКА, ОЦЕНКИ НЕДВИЖИМОСТИ И СОЗДАНИЯ  ИНВЕНТАРИЗАЦИОННЫХ И КАДАСТРОВЫХ КАРТ, ПЛАНОВ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80374" y="5226050"/>
            <a:ext cx="10151383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ВЫПОЛНЯТЬ ПОЛЕВЫЕ ГЕОДЕЗИЧЕСКИЕ ИЗМЕРЕНИЯ ДЛЯ СОСТАВЛЕНИЯ ПРОЕКТА РАБОТ ПО СТРОИТЕЛЬСТВУ СООРУЖЕНИЙ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2483" y="8114193"/>
            <a:ext cx="14089326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ИЗУЧАТЬ ДЕФОРМАЦИИ И СМЕЩЕНИЯ ПРИРОДНЫХ И ИНЖЕНЕРНЫХ СООРУЖЕНИЙ, ОБЕСПЕЧИВАТЬ ИХ БЕЗОПАСНОСТЬ ПРИ НЕГАТИВНЫХ ПРИРОДНЫХ ЯВЛЕНИЯХ И ЧЕЛОВЕЧЕСКОЙ ДЕЯТЕЛЬНОСТИ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1950" y="177136"/>
            <a:ext cx="2582212" cy="258220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083" r="-2083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050950" y="1770796"/>
            <a:ext cx="2582212" cy="258220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1556" r="-2155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61950" y="7222361"/>
            <a:ext cx="2582212" cy="258220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050950" y="4887595"/>
            <a:ext cx="2582212" cy="258220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94538" y="-386134"/>
            <a:ext cx="19077076" cy="552963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AutoShape 3"/>
          <p:cNvSpPr/>
          <p:nvPr/>
        </p:nvSpPr>
        <p:spPr>
          <a:xfrm>
            <a:off x="-394538" y="5083882"/>
            <a:ext cx="19077076" cy="119236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4" name="TextBox 4"/>
          <p:cNvSpPr txBox="1"/>
          <p:nvPr/>
        </p:nvSpPr>
        <p:spPr>
          <a:xfrm>
            <a:off x="502593" y="1034454"/>
            <a:ext cx="17282813" cy="154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800" b="1">
                <a:solidFill>
                  <a:srgbClr val="020301"/>
                </a:solidFill>
                <a:latin typeface="Capture Smallz Clean"/>
              </a:rPr>
              <a:t>Ступени образования в АГАСУ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8583" y="6898938"/>
            <a:ext cx="4527676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20301"/>
                </a:solidFill>
                <a:latin typeface="Capture Smallz Clean"/>
              </a:rPr>
              <a:t>Довузовское образование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583" y="7559826"/>
            <a:ext cx="374786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20301"/>
                </a:solidFill>
                <a:latin typeface="Cormorant SC Bold"/>
              </a:rPr>
              <a:t>Подготовительные курсы: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46401" y="6889413"/>
            <a:ext cx="284069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СПО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08201" y="7523631"/>
            <a:ext cx="3178896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Колледж строительства и экономики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Колледж жилищно-коммунального хозяйства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Профессиональное училище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Енотаевский филиал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Харабалинский филиал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00711" y="6889413"/>
            <a:ext cx="281976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ВО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0174" y="7523631"/>
            <a:ext cx="3300841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Архитектурный факультет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Строительный факультет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Экономический факультет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Факультет инженерных систем и пожарной безопасности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28578" y="6889413"/>
            <a:ext cx="286162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Магистратура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61015" y="7523631"/>
            <a:ext cx="3814251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Экономика фирмы и отраслевых рынков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Энергетика теплотехнологий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Водоснабжение, водоотведение, рациональное использование и охрана водных ресурсов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85701" y="6889413"/>
            <a:ext cx="2788371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apture Smallz Clean"/>
              </a:rPr>
              <a:t>Аспирантура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85701" y="7523631"/>
            <a:ext cx="3504074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Теплоснабжение, вентиляция, кондиционирование воздуха, газоснабжение и освещение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Строительная механика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Строительные конструкции, здания и сооружения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3875176"/>
            <a:ext cx="2704087" cy="2704087"/>
            <a:chOff x="0" y="0"/>
            <a:chExt cx="6238240" cy="62382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314706" y="3875176"/>
            <a:ext cx="2704087" cy="2704087"/>
            <a:chOff x="0" y="0"/>
            <a:chExt cx="6238240" cy="62382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7600711" y="3875176"/>
            <a:ext cx="2704087" cy="2704087"/>
            <a:chOff x="0" y="0"/>
            <a:chExt cx="6238240" cy="62382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886717" y="3875176"/>
            <a:ext cx="2704087" cy="2704087"/>
            <a:chOff x="0" y="0"/>
            <a:chExt cx="6238240" cy="62382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4466306" y="3875176"/>
            <a:ext cx="2704087" cy="2704087"/>
            <a:chOff x="0" y="0"/>
            <a:chExt cx="6238240" cy="62382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close/>
                </a:path>
              </a:pathLst>
            </a:custGeom>
            <a:solidFill>
              <a:srgbClr val="020301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48392" y="4196422"/>
            <a:ext cx="1064704" cy="155431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2457" y="4475696"/>
            <a:ext cx="1705194" cy="121637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85701" y="4045701"/>
            <a:ext cx="2076363" cy="207636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85873" y="3669982"/>
            <a:ext cx="2947035" cy="294703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48724" y="3979851"/>
            <a:ext cx="2208061" cy="220806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48583" y="7877961"/>
            <a:ext cx="3747862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математика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физика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информатика</a:t>
            </a:r>
          </a:p>
          <a:p>
            <a:pPr marL="297180" lvl="1" indent="-14859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искусство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583" y="9220200"/>
            <a:ext cx="398598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20301"/>
                </a:solidFill>
                <a:latin typeface="Cormorant SC Bold"/>
              </a:rPr>
              <a:t>Малая академия архитектуры </a:t>
            </a:r>
          </a:p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20301"/>
                </a:solidFill>
                <a:latin typeface="Cormorant SC Bold"/>
              </a:rPr>
              <a:t>и дизайна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836798" y="2892550"/>
            <a:ext cx="4873187" cy="732263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36798" y="6344849"/>
            <a:ext cx="48731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1450938" y="6397599"/>
            <a:ext cx="3644908" cy="12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FFDB15"/>
                </a:solidFill>
                <a:latin typeface="Capture Smallz Clean"/>
              </a:rPr>
              <a:t>СТРОИТЕЛЬНЫЕ ОРГАНИЗАЦИИ</a:t>
            </a:r>
          </a:p>
        </p:txBody>
      </p:sp>
      <p:sp>
        <p:nvSpPr>
          <p:cNvPr id="7" name="AutoShape 7"/>
          <p:cNvSpPr/>
          <p:nvPr/>
        </p:nvSpPr>
        <p:spPr>
          <a:xfrm>
            <a:off x="6705247" y="2884978"/>
            <a:ext cx="4878226" cy="733021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6705247" y="6340847"/>
            <a:ext cx="4878226" cy="14517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2546752" y="2904643"/>
            <a:ext cx="4865138" cy="731054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546752" y="6351241"/>
            <a:ext cx="4865138" cy="144787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7313446" y="6393750"/>
            <a:ext cx="36618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СТРОИТЕЛЬНЫЕ ПЛОЩАДКИ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9641" y="7958022"/>
            <a:ext cx="4870344" cy="190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главный геодезист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ведущий геодезист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старший геодезист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44539" y="8005647"/>
            <a:ext cx="5998923" cy="237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инженер топогра</a:t>
            </a:r>
            <a:r>
              <a:rPr lang="en-US" sz="3799" spc="-64">
                <a:solidFill>
                  <a:srgbClr val="020301"/>
                </a:solidFill>
                <a:latin typeface="Capture Smallz Clean"/>
              </a:rPr>
              <a:t>ф</a:t>
            </a:r>
          </a:p>
          <a:p>
            <a:pPr algn="ctr">
              <a:lnSpc>
                <a:spcPts val="4711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инженер-геодезист</a:t>
            </a:r>
          </a:p>
          <a:p>
            <a:pPr algn="ctr">
              <a:lnSpc>
                <a:spcPts val="4712"/>
              </a:lnSpc>
            </a:pPr>
            <a:r>
              <a:rPr lang="en-US" sz="3800" spc="-64">
                <a:solidFill>
                  <a:srgbClr val="020301"/>
                </a:solidFill>
                <a:latin typeface="Capture Smallz Clean"/>
              </a:rPr>
              <a:t>инженер земельного кадастра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46752" y="7840246"/>
            <a:ext cx="5056069" cy="269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endParaRPr/>
          </a:p>
          <a:p>
            <a:pPr algn="ctr">
              <a:lnSpc>
                <a:spcPts val="3563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инженер топограф</a:t>
            </a:r>
          </a:p>
          <a:p>
            <a:pPr algn="ctr">
              <a:lnSpc>
                <a:spcPts val="3563"/>
              </a:lnSpc>
            </a:pPr>
            <a:r>
              <a:rPr lang="en-US" sz="3599">
                <a:solidFill>
                  <a:srgbClr val="020301"/>
                </a:solidFill>
                <a:latin typeface="Capture Smallz Clean"/>
              </a:rPr>
              <a:t>картограф</a:t>
            </a:r>
          </a:p>
          <a:p>
            <a:pPr algn="ctr">
              <a:lnSpc>
                <a:spcPts val="3563"/>
              </a:lnSpc>
            </a:pPr>
            <a:r>
              <a:rPr lang="en-US" sz="3599">
                <a:solidFill>
                  <a:srgbClr val="020301"/>
                </a:solidFill>
                <a:latin typeface="Capture Smallz Clean"/>
              </a:rPr>
              <a:t>инженер земельного кадастра</a:t>
            </a:r>
          </a:p>
          <a:p>
            <a:pPr algn="ctr">
              <a:lnSpc>
                <a:spcPts val="3564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6705247" y="2846432"/>
            <a:ext cx="4873906" cy="3494415"/>
            <a:chOff x="0" y="0"/>
            <a:chExt cx="6498541" cy="465922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3275" r="3275"/>
            <a:stretch>
              <a:fillRect/>
            </a:stretch>
          </p:blipFill>
          <p:spPr>
            <a:xfrm>
              <a:off x="0" y="0"/>
              <a:ext cx="6498541" cy="465922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532945" y="2858778"/>
            <a:ext cx="4878945" cy="3498028"/>
            <a:chOff x="0" y="0"/>
            <a:chExt cx="6505260" cy="466403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 l="3536" r="3536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836798" y="2852203"/>
            <a:ext cx="4865856" cy="3488644"/>
            <a:chOff x="0" y="0"/>
            <a:chExt cx="6487808" cy="465152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l="3536" r="3536"/>
            <a:stretch>
              <a:fillRect/>
            </a:stretch>
          </p:blipFill>
          <p:spPr>
            <a:xfrm>
              <a:off x="0" y="0"/>
              <a:ext cx="6487808" cy="4651525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2818896" y="6402196"/>
            <a:ext cx="42333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ПРОЕКТНЫЕ ИНСТИТУТЫ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98067"/>
            <a:ext cx="11658189" cy="198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0">
                <a:solidFill>
                  <a:srgbClr val="020301"/>
                </a:solidFill>
                <a:latin typeface="Capture Smallz Clean"/>
              </a:rPr>
              <a:t>Факультет инженерных систем и пожарной безопасности</a:t>
            </a:r>
          </a:p>
        </p:txBody>
      </p:sp>
      <p:sp>
        <p:nvSpPr>
          <p:cNvPr id="3" name="AutoShape 3"/>
          <p:cNvSpPr/>
          <p:nvPr/>
        </p:nvSpPr>
        <p:spPr>
          <a:xfrm>
            <a:off x="-842653" y="2544631"/>
            <a:ext cx="1311085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194611" y="5407594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БАКАЛАВР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10 МЕСЯЦЕВ ПО ЗАОЧНОЙ ФОРМЕ.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6" name="AutoShape 6"/>
          <p:cNvSpPr/>
          <p:nvPr/>
        </p:nvSpPr>
        <p:spPr>
          <a:xfrm>
            <a:off x="5246105" y="5304122"/>
            <a:ext cx="7043076" cy="322192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7" name="TextBox 7"/>
          <p:cNvSpPr txBox="1"/>
          <p:nvPr/>
        </p:nvSpPr>
        <p:spPr>
          <a:xfrm>
            <a:off x="5152067" y="5388544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ФИЗИКА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11" y="9177655"/>
            <a:ext cx="177907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АБУОВА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Галина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Бекмуратовна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технических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2168" y="1239573"/>
            <a:ext cx="6005832" cy="567551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37542" y="2773680"/>
            <a:ext cx="1157406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направление "Строительство"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профиль "Водоснабжение и водоотведение"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профиль "Теплогазоснабжение и вентиляции"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16628" y="40169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361950" y="474472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8098" y="609600"/>
            <a:ext cx="134612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ПРОЕКТИРОВАТЬ СИСТЕМЫ ВОДОСНАБЖЕНИЯ И ВОДООТВЕДЕНИЯ, ТЕПЛОГАЗОСНАБЖЕНИЯ И ВЕНТИЛЯЦИИ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02343" y="2752649"/>
            <a:ext cx="98036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ПРОВОДИТЬ ЭКОЛОГИЧЕСКУЮ, ЭКОНОМИЧЕСКУЮ И ТЕХНИЧЕСКУЮ ЭКСПЕРТИЗЫ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7348" y="8122603"/>
            <a:ext cx="12870652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ОБСЛУЖИВАТЬ СИСТЕМЫ КОНДИЦИОНИРОВАНИЯ, В ПРОМЫШЛЕННОЙ ТЕПЛОЭНЕРГЕТИКЕ, НА ПРЕДПРИЯТИЯХ ТОПЛИВНО-ЭНЕРГЕТИЧЕСКОГО КОМПЛЕКСА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6447" y="210109"/>
            <a:ext cx="3055784" cy="305577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5188" b="-2518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050950" y="5650230"/>
            <a:ext cx="94988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ЭКСПЛУАТАЦИИ ГАЗОВЫХ СЕТЕЙ, КОТЕЛЬНЫХ, ТЕПЛОСНАБЖЕНИИ НАСЕЛЕННЫХ ПУНКТОВ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417348" y="1831823"/>
            <a:ext cx="3055784" cy="305577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073" r="-2407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549752" y="4481192"/>
            <a:ext cx="3055784" cy="305577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187" r="-25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42314" y="7231228"/>
            <a:ext cx="3055784" cy="305577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5359" r="-15359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836798" y="2892550"/>
            <a:ext cx="4873187" cy="732263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36798" y="6344849"/>
            <a:ext cx="48731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1450578" y="6708488"/>
            <a:ext cx="3644908" cy="62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FFAC33"/>
                </a:solidFill>
                <a:latin typeface="Capture Smallz Clean"/>
              </a:rPr>
              <a:t>ПРЕДПРИЯТИЯ</a:t>
            </a:r>
          </a:p>
        </p:txBody>
      </p:sp>
      <p:sp>
        <p:nvSpPr>
          <p:cNvPr id="7" name="AutoShape 7"/>
          <p:cNvSpPr/>
          <p:nvPr/>
        </p:nvSpPr>
        <p:spPr>
          <a:xfrm>
            <a:off x="6705247" y="2884978"/>
            <a:ext cx="4878226" cy="733021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6705247" y="6340847"/>
            <a:ext cx="4878226" cy="14517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2546752" y="2904643"/>
            <a:ext cx="4865138" cy="731054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546752" y="6351241"/>
            <a:ext cx="4865138" cy="144787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7313446" y="6393750"/>
            <a:ext cx="36618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AC33"/>
                </a:solidFill>
                <a:latin typeface="Capture Smallz Clean"/>
              </a:rPr>
              <a:t>СТРОИТЕЛЬНЫЕ ПЛОЩАДКИ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44539" y="8005647"/>
            <a:ext cx="5998923" cy="1201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2"/>
              </a:lnSpc>
            </a:pPr>
            <a:r>
              <a:rPr lang="en-US" sz="3800" spc="-64" dirty="0" err="1">
                <a:solidFill>
                  <a:srgbClr val="020301"/>
                </a:solidFill>
                <a:latin typeface="Capture Smallz Clean"/>
              </a:rPr>
              <a:t>мастер</a:t>
            </a:r>
            <a:endParaRPr lang="en-US" sz="3800" spc="-64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4712"/>
              </a:lnSpc>
            </a:pPr>
            <a:r>
              <a:rPr lang="en-US" sz="3800" spc="-64" dirty="0" err="1" smtClean="0">
                <a:solidFill>
                  <a:srgbClr val="020301"/>
                </a:solidFill>
                <a:latin typeface="Capture Smallz Clean"/>
              </a:rPr>
              <a:t>инженер-строитель</a:t>
            </a:r>
            <a:endParaRPr lang="en-US" sz="3800" spc="-64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46752" y="8100897"/>
            <a:ext cx="5056069" cy="181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инженер-проектировщик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563"/>
              </a:lnSpc>
            </a:pPr>
            <a:r>
              <a:rPr lang="en-US" sz="3599" dirty="0" err="1" smtClean="0">
                <a:solidFill>
                  <a:srgbClr val="020301"/>
                </a:solidFill>
                <a:latin typeface="Capture Smallz Clean"/>
              </a:rPr>
              <a:t>инженер-сметчик</a:t>
            </a:r>
            <a:endParaRPr lang="en-US" sz="3599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3564"/>
              </a:lnSpc>
            </a:pPr>
            <a:endParaRPr dirty="0"/>
          </a:p>
        </p:txBody>
      </p:sp>
      <p:grpSp>
        <p:nvGrpSpPr>
          <p:cNvPr id="14" name="Group 14"/>
          <p:cNvGrpSpPr/>
          <p:nvPr/>
        </p:nvGrpSpPr>
        <p:grpSpPr>
          <a:xfrm>
            <a:off x="836079" y="2847326"/>
            <a:ext cx="4873906" cy="3494415"/>
            <a:chOff x="0" y="0"/>
            <a:chExt cx="6498541" cy="465922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t="2265" b="2265"/>
            <a:stretch>
              <a:fillRect/>
            </a:stretch>
          </p:blipFill>
          <p:spPr>
            <a:xfrm>
              <a:off x="0" y="0"/>
              <a:ext cx="6498541" cy="465922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6704527" y="2858778"/>
            <a:ext cx="4878945" cy="3498028"/>
            <a:chOff x="0" y="0"/>
            <a:chExt cx="6505260" cy="4664038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3623" r="3623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844129" y="2847326"/>
            <a:ext cx="4865856" cy="3488644"/>
            <a:chOff x="0" y="0"/>
            <a:chExt cx="6487808" cy="465152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 t="26160" b="26160"/>
            <a:stretch>
              <a:fillRect/>
            </a:stretch>
          </p:blipFill>
          <p:spPr>
            <a:xfrm>
              <a:off x="0" y="0"/>
              <a:ext cx="6487808" cy="4651525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2818896" y="6402196"/>
            <a:ext cx="42333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AC33"/>
                </a:solidFill>
                <a:latin typeface="Capture Smallz Clean"/>
              </a:rPr>
              <a:t>ПРОЕКТНЫЕ ИНСТИТУТЫ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6689" y="8005647"/>
            <a:ext cx="599892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800" spc="-64" dirty="0" err="1" smtClean="0">
                <a:solidFill>
                  <a:srgbClr val="020301"/>
                </a:solidFill>
                <a:latin typeface="Capture Smallz Clean"/>
              </a:rPr>
              <a:t>инженер-эксперт</a:t>
            </a:r>
            <a:endParaRPr lang="en-US" sz="3800" spc="-64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4711"/>
              </a:lnSpc>
            </a:pPr>
            <a:r>
              <a:rPr lang="en-US" sz="3799" spc="-64" dirty="0" err="1" smtClean="0">
                <a:solidFill>
                  <a:srgbClr val="020301"/>
                </a:solidFill>
                <a:latin typeface="Capture Smallz Clean"/>
              </a:rPr>
              <a:t>инженер-эколог</a:t>
            </a:r>
            <a:endParaRPr lang="en-US" sz="3799" spc="-64" dirty="0">
              <a:solidFill>
                <a:srgbClr val="020301"/>
              </a:solidFill>
              <a:latin typeface="Capture Smallz Clean"/>
            </a:endParaRPr>
          </a:p>
          <a:p>
            <a:pPr algn="ctr">
              <a:lnSpc>
                <a:spcPts val="4712"/>
              </a:lnSpc>
            </a:pPr>
            <a:endParaRPr dirty="0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 l="5267"/>
          <a:stretch>
            <a:fillRect/>
          </a:stretch>
        </p:blipFill>
        <p:spPr>
          <a:xfrm>
            <a:off x="12546752" y="2926600"/>
            <a:ext cx="4886515" cy="34302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287376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238648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447" y="1906689"/>
            <a:ext cx="596646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358" r="4221" b="2090"/>
          <a:stretch>
            <a:fillRect/>
          </a:stretch>
        </p:blipFill>
        <p:spPr>
          <a:xfrm>
            <a:off x="6418664" y="1906689"/>
            <a:ext cx="5764442" cy="82424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82189" y="1906689"/>
            <a:ext cx="580186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98067"/>
            <a:ext cx="11658189" cy="198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0">
                <a:solidFill>
                  <a:srgbClr val="020301"/>
                </a:solidFill>
                <a:latin typeface="Capture Smallz Clean"/>
              </a:rPr>
              <a:t>Факультет инженерных систем и пожарной безопасности</a:t>
            </a:r>
          </a:p>
        </p:txBody>
      </p:sp>
      <p:sp>
        <p:nvSpPr>
          <p:cNvPr id="3" name="AutoShape 3"/>
          <p:cNvSpPr/>
          <p:nvPr/>
        </p:nvSpPr>
        <p:spPr>
          <a:xfrm>
            <a:off x="-842653" y="2544631"/>
            <a:ext cx="1311085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194611" y="5407594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СПЕЦИАЛИСТ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5  ЛЕТ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5 ЛЕТ  10 МЕСЯЦЕВ ПО ЗАОЧНОЙ ФОРМЕ.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6" name="AutoShape 6"/>
          <p:cNvSpPr/>
          <p:nvPr/>
        </p:nvSpPr>
        <p:spPr>
          <a:xfrm>
            <a:off x="5246105" y="5304122"/>
            <a:ext cx="7043076" cy="322192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7" name="TextBox 7"/>
          <p:cNvSpPr txBox="1"/>
          <p:nvPr/>
        </p:nvSpPr>
        <p:spPr>
          <a:xfrm>
            <a:off x="5152067" y="5388544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ФИЗИКА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11" y="9177655"/>
            <a:ext cx="177907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АБУОВА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Галина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Бекмуратовна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технических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8734" y="2575093"/>
            <a:ext cx="11574066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Cormorant SC Bold"/>
              </a:rPr>
              <a:t>Специальность </a:t>
            </a:r>
          </a:p>
          <a:p>
            <a:pPr>
              <a:lnSpc>
                <a:spcPts val="7839"/>
              </a:lnSpc>
            </a:pPr>
            <a:r>
              <a:rPr lang="en-US" sz="5600">
                <a:solidFill>
                  <a:srgbClr val="000000"/>
                </a:solidFill>
                <a:latin typeface="Cormorant SC Bold"/>
              </a:rPr>
              <a:t>"Пожарная безопасность"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04549" y="177089"/>
            <a:ext cx="5380778" cy="47350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04549" y="4990348"/>
            <a:ext cx="5402471" cy="42679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16628" y="40169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361950" y="474472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8098" y="328612"/>
            <a:ext cx="14470852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СОСТАВЛЯТЬ ИНСТРУКЦИИ И ТРЕБОВАНИЯ ПОЖАРНОЙ БЕЗОПАСНОСТИ ДЛЯ РАЗЛИЧНЫХ ОБЪЕКТОВ, РАЗЪЯСНЯТЬ ПРАВИЛА РАБОТНИКАМ ОРГАНИЗАЦИЙ И ДРУГИМ ГРУППАМ НАСЕЛЕНИЯ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02343" y="2752649"/>
            <a:ext cx="98036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ОСУЩЕСТВЛЯТЬ ГОСУДАРСТВЕННЫЙ ПОЖАРНЫЙ НАДЗОР ЗДАНИЙ И СООРУЖЕНИЙ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69548" y="8403590"/>
            <a:ext cx="1431845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20301"/>
                </a:solidFill>
                <a:latin typeface="Capture Smallz Clean"/>
              </a:rPr>
              <a:t>ПРОВОДИТЬ ЭКСПЕРТНЫЕ ИССЛЕДОВАНИЯ И ДОЗНАНИЯ ПО ДЕЛАМ </a:t>
            </a:r>
            <a:r>
              <a:rPr lang="ru-RU" sz="3200" dirty="0" smtClean="0">
                <a:solidFill>
                  <a:srgbClr val="020301"/>
                </a:solidFill>
                <a:latin typeface="Capture Smallz Clean"/>
              </a:rPr>
              <a:t/>
            </a:r>
            <a:br>
              <a:rPr lang="ru-RU" sz="3200" dirty="0" smtClean="0">
                <a:solidFill>
                  <a:srgbClr val="020301"/>
                </a:solidFill>
                <a:latin typeface="Capture Smallz Clean"/>
              </a:rPr>
            </a:br>
            <a:r>
              <a:rPr lang="en-US" sz="3200" dirty="0" smtClean="0">
                <a:solidFill>
                  <a:srgbClr val="020301"/>
                </a:solidFill>
                <a:latin typeface="Capture Smallz Clean"/>
              </a:rPr>
              <a:t>О </a:t>
            </a:r>
            <a:r>
              <a:rPr lang="en-US" sz="3200" dirty="0">
                <a:solidFill>
                  <a:srgbClr val="020301"/>
                </a:solidFill>
                <a:latin typeface="Capture Smallz Clean"/>
              </a:rPr>
              <a:t>ПОЖАРАХ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61950" y="152959"/>
            <a:ext cx="3055784" cy="305577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089050" y="5923353"/>
            <a:ext cx="9803602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020301"/>
                </a:solidFill>
                <a:latin typeface="Capture Smallz Clean"/>
              </a:rPr>
              <a:t>КОНТРОЛИРОВАТЬ РАБОТУ СРЕДСТВ АВТОМАТИЗИРОВАННОЙ ПРОТИВОПОЖАРНОЙ ЗАЩИТЫ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07798" y="2087728"/>
            <a:ext cx="3055784" cy="305577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757" b="-257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5045052" y="4887595"/>
            <a:ext cx="3055784" cy="305577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187" r="-25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42314" y="7231228"/>
            <a:ext cx="3055784" cy="305577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479" r="-8479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1446398" y="2877062"/>
            <a:ext cx="5825687" cy="722738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446398" y="6715971"/>
            <a:ext cx="57875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1537022" y="6986523"/>
            <a:ext cx="5607058" cy="99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AC33"/>
                </a:solidFill>
                <a:latin typeface="Capture Smallz Clean"/>
              </a:rPr>
              <a:t>ПРЕДПРИЯТИЯ</a:t>
            </a:r>
          </a:p>
        </p:txBody>
      </p:sp>
      <p:sp>
        <p:nvSpPr>
          <p:cNvPr id="7" name="AutoShape 7"/>
          <p:cNvSpPr/>
          <p:nvPr/>
        </p:nvSpPr>
        <p:spPr>
          <a:xfrm>
            <a:off x="9145209" y="2797244"/>
            <a:ext cx="5966239" cy="720081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144000" y="6725552"/>
            <a:ext cx="5966239" cy="1531788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TextBox 9"/>
          <p:cNvSpPr txBox="1"/>
          <p:nvPr/>
        </p:nvSpPr>
        <p:spPr>
          <a:xfrm>
            <a:off x="9348260" y="8787852"/>
            <a:ext cx="5349084" cy="98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808">
                <a:solidFill>
                  <a:srgbClr val="020301"/>
                </a:solidFill>
                <a:latin typeface="Capture Smallz Clean"/>
              </a:rPr>
              <a:t>сотрудники</a:t>
            </a:r>
          </a:p>
          <a:p>
            <a:pPr algn="ctr">
              <a:lnSpc>
                <a:spcPts val="3770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1446398" y="2740934"/>
            <a:ext cx="5788306" cy="4313565"/>
            <a:chOff x="0" y="0"/>
            <a:chExt cx="7717741" cy="575142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l="5382" r="5382"/>
            <a:stretch>
              <a:fillRect/>
            </a:stretch>
          </p:blipFill>
          <p:spPr>
            <a:xfrm>
              <a:off x="0" y="0"/>
              <a:ext cx="7717741" cy="5751420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9348260" y="7086967"/>
            <a:ext cx="5564513" cy="98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AC33"/>
                </a:solidFill>
                <a:latin typeface="Capture Smallz Clean"/>
              </a:rPr>
              <a:t>МЧС РОССИИ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5390" y="8137670"/>
            <a:ext cx="5770323" cy="18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</a:pPr>
            <a:r>
              <a:rPr lang="en-US" sz="2400" spc="-40">
                <a:solidFill>
                  <a:srgbClr val="020301"/>
                </a:solidFill>
                <a:latin typeface="Capture Smallz Clean"/>
              </a:rPr>
              <a:t>Инженер по пожарной безопасности </a:t>
            </a:r>
          </a:p>
          <a:p>
            <a:pPr algn="ctr">
              <a:lnSpc>
                <a:spcPts val="2976"/>
              </a:lnSpc>
            </a:pPr>
            <a:r>
              <a:rPr lang="en-US" sz="2400" spc="-40">
                <a:solidFill>
                  <a:srgbClr val="020301"/>
                </a:solidFill>
                <a:latin typeface="Capture Smallz Clean"/>
              </a:rPr>
              <a:t>Инспектор государственного пожарного надзора </a:t>
            </a:r>
          </a:p>
          <a:p>
            <a:pPr algn="ctr">
              <a:lnSpc>
                <a:spcPts val="2976"/>
              </a:lnSpc>
            </a:pPr>
            <a:r>
              <a:rPr lang="en-US" sz="2400" spc="-40">
                <a:solidFill>
                  <a:srgbClr val="020301"/>
                </a:solidFill>
                <a:latin typeface="Capture Smallz Clean"/>
              </a:rPr>
              <a:t>Проектировщик систем пожарной безопасности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21545"/>
          <a:stretch>
            <a:fillRect/>
          </a:stretch>
        </p:blipFill>
        <p:spPr>
          <a:xfrm>
            <a:off x="9144000" y="2740934"/>
            <a:ext cx="5967448" cy="42975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31068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1600" y="472778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7886" y="1736745"/>
            <a:ext cx="18080114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81">
                <a:solidFill>
                  <a:srgbClr val="020301"/>
                </a:solidFill>
                <a:latin typeface="Capture Smallz Clean"/>
              </a:rPr>
              <a:t>ДОБРОВОЛЬНЫЙ СТУДЕНЧЕСКИЙ ПОЖАРНО-СПАСАТЕЛЬНЫЙ ОТРЯД «ОГНЕБОРЕЦ»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886" y="2781300"/>
            <a:ext cx="7334250" cy="73342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87812" y="3072311"/>
            <a:ext cx="11288328" cy="64907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98067"/>
            <a:ext cx="11658189" cy="9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ЭКОНОМИЧЕСКИЙ ФАКУЛЬТЕТ</a:t>
            </a:r>
          </a:p>
        </p:txBody>
      </p:sp>
      <p:sp>
        <p:nvSpPr>
          <p:cNvPr id="3" name="AutoShape 3"/>
          <p:cNvSpPr/>
          <p:nvPr/>
        </p:nvSpPr>
        <p:spPr>
          <a:xfrm>
            <a:off x="-821672" y="1190692"/>
            <a:ext cx="1311085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194611" y="4939333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БАКАЛАВР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 10 МЕСЯЦЕВ ПО ЗАОЧНОЙ ФОРМЕ.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6" name="AutoShape 6"/>
          <p:cNvSpPr/>
          <p:nvPr/>
        </p:nvSpPr>
        <p:spPr>
          <a:xfrm>
            <a:off x="4941305" y="4996483"/>
            <a:ext cx="7043076" cy="2870728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7" name="TextBox 7"/>
          <p:cNvSpPr txBox="1"/>
          <p:nvPr/>
        </p:nvSpPr>
        <p:spPr>
          <a:xfrm>
            <a:off x="4894286" y="5005840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ОБЩЕСТВОЗНАНИЕ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11" y="9177655"/>
            <a:ext cx="177907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ПОТАПОВА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Ирина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Ивановна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экономических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4611" y="1385936"/>
            <a:ext cx="1157406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направление подготовки "Экономика"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профиль «Экономика предприятий и организаций»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профиль  «Бухгалтерский учет, анализ и аудит»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32018"/>
          <a:stretch>
            <a:fillRect/>
          </a:stretch>
        </p:blipFill>
        <p:spPr>
          <a:xfrm>
            <a:off x="11984381" y="340942"/>
            <a:ext cx="841293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443817" y="376793"/>
            <a:ext cx="17400367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31">
                <a:solidFill>
                  <a:srgbClr val="020301"/>
                </a:solidFill>
                <a:latin typeface="Capture Smallz Clean"/>
              </a:rPr>
              <a:t>ФАКУЛЬТЕТЫ </a:t>
            </a:r>
          </a:p>
        </p:txBody>
      </p:sp>
      <p:sp>
        <p:nvSpPr>
          <p:cNvPr id="4" name="AutoShape 4"/>
          <p:cNvSpPr/>
          <p:nvPr/>
        </p:nvSpPr>
        <p:spPr>
          <a:xfrm>
            <a:off x="95768" y="3425182"/>
            <a:ext cx="4428016" cy="6176018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07848" y="5597603"/>
            <a:ext cx="4402616" cy="115526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609763" y="5886948"/>
            <a:ext cx="339878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DB15"/>
                </a:solidFill>
                <a:latin typeface="Capture Smallz Clean"/>
              </a:rPr>
              <a:t>СТРОИТЕЛЬНЫЙ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589" y="8947656"/>
            <a:ext cx="4236276" cy="57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2800" spc="58">
                <a:solidFill>
                  <a:srgbClr val="020301"/>
                </a:solidFill>
                <a:latin typeface="Game Station Condensed"/>
              </a:rPr>
              <a:t>Прикладная геодезия  - специалитет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41868" y="2820133"/>
            <a:ext cx="3869789" cy="2783605"/>
            <a:chOff x="0" y="0"/>
            <a:chExt cx="5159719" cy="371147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5863" t="23906" r="35863" b="23906"/>
            <a:stretch>
              <a:fillRect/>
            </a:stretch>
          </p:blipFill>
          <p:spPr>
            <a:xfrm>
              <a:off x="0" y="0"/>
              <a:ext cx="5159719" cy="371147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9975" y="2820133"/>
            <a:ext cx="4390489" cy="2783605"/>
            <a:chOff x="0" y="0"/>
            <a:chExt cx="5853986" cy="371147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4948" b="4948"/>
            <a:stretch>
              <a:fillRect/>
            </a:stretch>
          </p:blipFill>
          <p:spPr>
            <a:xfrm>
              <a:off x="0" y="0"/>
              <a:ext cx="5853986" cy="371147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69669" y="7003063"/>
            <a:ext cx="4354116" cy="74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Промышленное и гражданское строительство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848" y="7924194"/>
            <a:ext cx="442801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ame Station Condensed"/>
              </a:rPr>
              <a:t>Земельный кадастр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0719" y="7698134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Строительство)</a:t>
            </a:r>
          </a:p>
        </p:txBody>
      </p:sp>
      <p:sp>
        <p:nvSpPr>
          <p:cNvPr id="15" name="AutoShape 15"/>
          <p:cNvSpPr/>
          <p:nvPr/>
        </p:nvSpPr>
        <p:spPr>
          <a:xfrm>
            <a:off x="4621903" y="3425182"/>
            <a:ext cx="4428016" cy="6176018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6" name="AutoShape 16"/>
          <p:cNvSpPr/>
          <p:nvPr/>
        </p:nvSpPr>
        <p:spPr>
          <a:xfrm>
            <a:off x="4633983" y="5597603"/>
            <a:ext cx="4402616" cy="115526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7" name="TextBox 17"/>
          <p:cNvSpPr txBox="1"/>
          <p:nvPr/>
        </p:nvSpPr>
        <p:spPr>
          <a:xfrm>
            <a:off x="4640598" y="5656888"/>
            <a:ext cx="4414786" cy="106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2700" spc="-81">
                <a:solidFill>
                  <a:srgbClr val="FFDB15"/>
                </a:solidFill>
                <a:latin typeface="Capture Smallz Clean"/>
              </a:rPr>
              <a:t>ИНЖЕНЕРНЫХ СИСТЕМ </a:t>
            </a:r>
          </a:p>
          <a:p>
            <a:pPr algn="ctr">
              <a:lnSpc>
                <a:spcPts val="2727"/>
              </a:lnSpc>
            </a:pPr>
            <a:r>
              <a:rPr lang="en-US" sz="2700" spc="-81">
                <a:solidFill>
                  <a:srgbClr val="FFDB15"/>
                </a:solidFill>
                <a:latin typeface="Capture Smallz Clean"/>
              </a:rPr>
              <a:t>И ПОЖАРНОЙ БЕЗОПАСНОСТИ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17153" y="9025636"/>
            <a:ext cx="4236276" cy="57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2800" spc="58">
                <a:solidFill>
                  <a:srgbClr val="020301"/>
                </a:solidFill>
                <a:latin typeface="Game Station Condensed"/>
              </a:rPr>
              <a:t>Пожарная безопасность  - специалитет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68003" y="2820133"/>
            <a:ext cx="3869789" cy="2783605"/>
            <a:chOff x="0" y="0"/>
            <a:chExt cx="5159719" cy="371147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/>
            <a:srcRect l="35863" t="23906" r="35863" b="23906"/>
            <a:stretch>
              <a:fillRect/>
            </a:stretch>
          </p:blipFill>
          <p:spPr>
            <a:xfrm>
              <a:off x="0" y="0"/>
              <a:ext cx="5159719" cy="371147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4621903" y="2820133"/>
            <a:ext cx="4390489" cy="2783605"/>
            <a:chOff x="0" y="0"/>
            <a:chExt cx="5853986" cy="3711473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l="3470" r="3470"/>
            <a:stretch>
              <a:fillRect/>
            </a:stretch>
          </p:blipFill>
          <p:spPr>
            <a:xfrm>
              <a:off x="0" y="0"/>
              <a:ext cx="5853986" cy="3711473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701269" y="7003063"/>
            <a:ext cx="4354116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Водоснабжение и водоотведение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51983" y="7336184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Строительство)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21903" y="7783859"/>
            <a:ext cx="4354116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Теплогазоснабжение и вентиляция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51983" y="8116980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Строительство)</a:t>
            </a:r>
          </a:p>
        </p:txBody>
      </p:sp>
      <p:sp>
        <p:nvSpPr>
          <p:cNvPr id="27" name="AutoShape 27"/>
          <p:cNvSpPr/>
          <p:nvPr/>
        </p:nvSpPr>
        <p:spPr>
          <a:xfrm>
            <a:off x="13727803" y="3425182"/>
            <a:ext cx="4428016" cy="6176018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28" name="AutoShape 28"/>
          <p:cNvSpPr/>
          <p:nvPr/>
        </p:nvSpPr>
        <p:spPr>
          <a:xfrm>
            <a:off x="13739883" y="5597603"/>
            <a:ext cx="4402616" cy="115526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29" name="TextBox 29"/>
          <p:cNvSpPr txBox="1"/>
          <p:nvPr/>
        </p:nvSpPr>
        <p:spPr>
          <a:xfrm>
            <a:off x="13746498" y="5999788"/>
            <a:ext cx="4414786" cy="3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2700" spc="-81">
                <a:solidFill>
                  <a:srgbClr val="FFDB15"/>
                </a:solidFill>
                <a:latin typeface="Capture Smallz Clean"/>
              </a:rPr>
              <a:t>АРХИТЕКТУРНЫЙ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759553" y="2820133"/>
            <a:ext cx="4384139" cy="2783605"/>
            <a:chOff x="0" y="0"/>
            <a:chExt cx="5845519" cy="3711473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5"/>
            <a:srcRect t="11751" b="11751"/>
            <a:stretch>
              <a:fillRect/>
            </a:stretch>
          </p:blipFill>
          <p:spPr>
            <a:xfrm>
              <a:off x="0" y="0"/>
              <a:ext cx="5845519" cy="3711473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3823053" y="7003063"/>
            <a:ext cx="4354116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Архитектура </a:t>
            </a:r>
          </a:p>
        </p:txBody>
      </p:sp>
      <p:sp>
        <p:nvSpPr>
          <p:cNvPr id="33" name="AutoShape 33"/>
          <p:cNvSpPr/>
          <p:nvPr/>
        </p:nvSpPr>
        <p:spPr>
          <a:xfrm>
            <a:off x="9237539" y="3425182"/>
            <a:ext cx="4428016" cy="6261743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34" name="AutoShape 34"/>
          <p:cNvSpPr/>
          <p:nvPr/>
        </p:nvSpPr>
        <p:spPr>
          <a:xfrm>
            <a:off x="9249619" y="5597603"/>
            <a:ext cx="4402616" cy="115526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5" name="TextBox 35"/>
          <p:cNvSpPr txBox="1"/>
          <p:nvPr/>
        </p:nvSpPr>
        <p:spPr>
          <a:xfrm>
            <a:off x="9256234" y="5999788"/>
            <a:ext cx="4414786" cy="3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2700" spc="-81">
                <a:solidFill>
                  <a:srgbClr val="FFDB15"/>
                </a:solidFill>
                <a:latin typeface="Capture Smallz Clean"/>
              </a:rPr>
              <a:t>ЭКОНОМИЧЕСКИЙ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45560" y="8950450"/>
            <a:ext cx="4236276" cy="5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2700" spc="56">
                <a:solidFill>
                  <a:srgbClr val="020301"/>
                </a:solidFill>
                <a:latin typeface="Game Station Condensed"/>
              </a:rPr>
              <a:t>Экспертиза и управление недвижимостью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9783639" y="2820133"/>
            <a:ext cx="3869789" cy="2783605"/>
            <a:chOff x="0" y="0"/>
            <a:chExt cx="5159719" cy="3711473"/>
          </a:xfrm>
        </p:grpSpPr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"/>
            <a:srcRect l="35863" t="23906" r="35863" b="23906"/>
            <a:stretch>
              <a:fillRect/>
            </a:stretch>
          </p:blipFill>
          <p:spPr>
            <a:xfrm>
              <a:off x="0" y="0"/>
              <a:ext cx="5159719" cy="3711473"/>
            </a:xfrm>
            <a:prstGeom prst="rect">
              <a:avLst/>
            </a:prstGeom>
          </p:spPr>
        </p:pic>
      </p:grpSp>
      <p:grpSp>
        <p:nvGrpSpPr>
          <p:cNvPr id="39" name="Group 39"/>
          <p:cNvGrpSpPr/>
          <p:nvPr/>
        </p:nvGrpSpPr>
        <p:grpSpPr>
          <a:xfrm>
            <a:off x="9280531" y="2813998"/>
            <a:ext cx="4390489" cy="2783605"/>
            <a:chOff x="0" y="0"/>
            <a:chExt cx="5853986" cy="3711473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6"/>
            <a:srcRect t="1602" b="1602"/>
            <a:stretch>
              <a:fillRect/>
            </a:stretch>
          </p:blipFill>
          <p:spPr>
            <a:xfrm>
              <a:off x="0" y="0"/>
              <a:ext cx="5853986" cy="3711473"/>
            </a:xfrm>
            <a:prstGeom prst="rect">
              <a:avLst/>
            </a:prstGeom>
          </p:spPr>
        </p:pic>
      </p:grpSp>
      <p:sp>
        <p:nvSpPr>
          <p:cNvPr id="41" name="TextBox 41"/>
          <p:cNvSpPr txBox="1"/>
          <p:nvPr/>
        </p:nvSpPr>
        <p:spPr>
          <a:xfrm>
            <a:off x="9231179" y="7003063"/>
            <a:ext cx="4439841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экономика предприятий и организаций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067690" y="7336184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Экономика)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227720" y="8095644"/>
            <a:ext cx="4354116" cy="31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Бухгалтерский учет, анализ и аудит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055539" y="8352565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Экономика)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17344" y="8357899"/>
            <a:ext cx="369689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Землеустройство и кадастры)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067619" y="9435782"/>
            <a:ext cx="27920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ame Station Condensed"/>
              </a:rPr>
              <a:t>(направление Строительство)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23053" y="7812688"/>
            <a:ext cx="4354116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Дизайн архитектурной среды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823053" y="8740013"/>
            <a:ext cx="4354116" cy="74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Реконструкция и реставрация архитектурного наследия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658233" y="8438290"/>
            <a:ext cx="4354116" cy="38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800" spc="-137">
                <a:solidFill>
                  <a:srgbClr val="000000"/>
                </a:solidFill>
                <a:latin typeface="Game Station Condensed"/>
              </a:rPr>
              <a:t>Теплоэнергетика и теплотехника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16628" y="40169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361950" y="474472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63618" y="363989"/>
            <a:ext cx="14078803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Подготавливать, систематизировать и обобщать информацию об имуществе, обязательствах и хозяйственных операциях предприятия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04026" y="225065"/>
            <a:ext cx="2253342" cy="2253333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383738" y="1687404"/>
            <a:ext cx="10342850" cy="198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Формировать финансовую отчетность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Проводить аудит финансовой отчетности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Планировать доходы и расходы предприятия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Составлять сметы и контролировать их исполнение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752785" y="1763604"/>
            <a:ext cx="2253342" cy="225333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104360" y="7170555"/>
            <a:ext cx="14841780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Оформлять материалы для заключения договоров, проверять соблюдение сроков выполнения договорных обязательств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Контролировать своевременное и правильное исчисление и перечисление налогов и сборов в бюджеты различных уровней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Вести бухгалтерский учет в компьютерной среде на базе программы 1С: Бухгалтерия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61950" y="7570429"/>
            <a:ext cx="2253342" cy="2253333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014929" y="5067300"/>
            <a:ext cx="8711660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Работать с законодательными и нормативными документами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257067" y="4353281"/>
            <a:ext cx="2253342" cy="22533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766" r="-24766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836798" y="2892550"/>
            <a:ext cx="4873187" cy="732263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36798" y="6344849"/>
            <a:ext cx="48731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977366" y="6397599"/>
            <a:ext cx="4697289" cy="12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FFDB15"/>
                </a:solidFill>
                <a:latin typeface="Capture Smallz Clean"/>
              </a:rPr>
              <a:t>ГОСУДАРСТВЕННЫЕ УЧРЕЖДЕНИЯ</a:t>
            </a:r>
          </a:p>
        </p:txBody>
      </p:sp>
      <p:sp>
        <p:nvSpPr>
          <p:cNvPr id="7" name="AutoShape 7"/>
          <p:cNvSpPr/>
          <p:nvPr/>
        </p:nvSpPr>
        <p:spPr>
          <a:xfrm>
            <a:off x="6705247" y="2884978"/>
            <a:ext cx="4878226" cy="733021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6705247" y="6340847"/>
            <a:ext cx="4878226" cy="14517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2546752" y="2904643"/>
            <a:ext cx="4865138" cy="731054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546752" y="6351241"/>
            <a:ext cx="4865138" cy="144787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7313446" y="6393750"/>
            <a:ext cx="36618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ФИНАНСОВЫЕ ПРЕДПРИЯТИЯ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6079" y="2847326"/>
            <a:ext cx="4873906" cy="3494415"/>
            <a:chOff x="0" y="0"/>
            <a:chExt cx="6498541" cy="465922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t="2265" b="2265"/>
            <a:stretch>
              <a:fillRect/>
            </a:stretch>
          </p:blipFill>
          <p:spPr>
            <a:xfrm>
              <a:off x="0" y="0"/>
              <a:ext cx="6498541" cy="465922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704527" y="2858778"/>
            <a:ext cx="4878945" cy="3498028"/>
            <a:chOff x="0" y="0"/>
            <a:chExt cx="6505260" cy="466403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t="14151" b="14151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36079" y="2847326"/>
            <a:ext cx="4865856" cy="3488644"/>
            <a:chOff x="0" y="0"/>
            <a:chExt cx="6487808" cy="465152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 l="3623" r="3623"/>
            <a:stretch>
              <a:fillRect/>
            </a:stretch>
          </p:blipFill>
          <p:spPr>
            <a:xfrm>
              <a:off x="0" y="0"/>
              <a:ext cx="6487808" cy="465152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582110" y="6613160"/>
            <a:ext cx="4864756" cy="95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9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СТРОИТЕЛЬНЫЕ ОРГАНИЗАЦИИ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t="1761" b="1761"/>
          <a:stretch>
            <a:fillRect/>
          </a:stretch>
        </p:blipFill>
        <p:spPr>
          <a:xfrm>
            <a:off x="12546520" y="2858778"/>
            <a:ext cx="4865370" cy="352044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30024" y="7770545"/>
            <a:ext cx="4677966" cy="234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00">
                <a:solidFill>
                  <a:srgbClr val="000000"/>
                </a:solidFill>
                <a:latin typeface="Capture Smallz Clean"/>
              </a:rPr>
              <a:t>Экономисты бюджетных учреждений</a:t>
            </a:r>
          </a:p>
          <a:p>
            <a:pPr algn="ctr">
              <a:lnSpc>
                <a:spcPts val="2625"/>
              </a:lnSpc>
            </a:pPr>
            <a:r>
              <a:rPr lang="en-US" sz="2100">
                <a:solidFill>
                  <a:srgbClr val="000000"/>
                </a:solidFill>
                <a:latin typeface="Capture Smallz Clean"/>
              </a:rPr>
              <a:t>экономисты по труду </a:t>
            </a:r>
          </a:p>
          <a:p>
            <a:pPr algn="ctr">
              <a:lnSpc>
                <a:spcPts val="2625"/>
              </a:lnSpc>
            </a:pPr>
            <a:r>
              <a:rPr lang="en-US" sz="2100">
                <a:solidFill>
                  <a:srgbClr val="000000"/>
                </a:solidFill>
                <a:latin typeface="Capture Smallz Clean"/>
              </a:rPr>
              <a:t>экономисты планово экономических служб</a:t>
            </a:r>
          </a:p>
          <a:p>
            <a:pPr algn="ctr">
              <a:lnSpc>
                <a:spcPts val="2625"/>
              </a:lnSpc>
            </a:pPr>
            <a:r>
              <a:rPr lang="en-US" sz="2100">
                <a:solidFill>
                  <a:srgbClr val="000000"/>
                </a:solidFill>
                <a:latin typeface="Capture Smallz Clean"/>
              </a:rPr>
              <a:t>бухгалтеры</a:t>
            </a:r>
          </a:p>
          <a:p>
            <a:pPr algn="ctr">
              <a:lnSpc>
                <a:spcPts val="2625"/>
              </a:lnSpc>
            </a:pPr>
            <a:r>
              <a:rPr lang="en-US" sz="2100">
                <a:solidFill>
                  <a:srgbClr val="000000"/>
                </a:solidFill>
                <a:latin typeface="Capture Smallz Clean"/>
              </a:rPr>
              <a:t>специалисты в налоговых органах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05377" y="7770545"/>
            <a:ext cx="4677966" cy="234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финансовые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аналитики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 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экономисты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 err="1" smtClean="0">
                <a:solidFill>
                  <a:srgbClr val="000000"/>
                </a:solidFill>
                <a:latin typeface="Capture Smallz Clean"/>
              </a:rPr>
              <a:t>экономисты-финансисты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менеджеры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консультанты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по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инвестициям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бухгалтер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расчетной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части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46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бухгалтер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материальной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части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582110" y="7770545"/>
            <a:ext cx="467796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en-US" sz="2100" dirty="0" err="1" smtClean="0">
                <a:solidFill>
                  <a:srgbClr val="000000"/>
                </a:solidFill>
                <a:latin typeface="Capture Smallz Clean"/>
              </a:rPr>
              <a:t>экономист-сметчик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67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менеджеры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проекта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67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экономист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капитального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строительства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67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экономист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в ЖКХ</a:t>
            </a:r>
          </a:p>
          <a:p>
            <a:pPr algn="ctr">
              <a:lnSpc>
                <a:spcPts val="2667"/>
              </a:lnSpc>
            </a:pP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бухгалтер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Capture Smallz Clean"/>
              </a:rPr>
              <a:t>строительных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Capture Smallz Clean"/>
              </a:rPr>
              <a:t>орг</a:t>
            </a:r>
            <a:r>
              <a:rPr lang="ru-RU" sz="2100" dirty="0" err="1" smtClean="0">
                <a:solidFill>
                  <a:srgbClr val="000000"/>
                </a:solidFill>
                <a:latin typeface="Capture Smallz Clean"/>
              </a:rPr>
              <a:t>анизациях</a:t>
            </a:r>
            <a:endParaRPr lang="en-US" sz="2100" dirty="0">
              <a:solidFill>
                <a:srgbClr val="000000"/>
              </a:solidFill>
              <a:latin typeface="Capture Smallz Clean"/>
            </a:endParaRPr>
          </a:p>
          <a:p>
            <a:pPr algn="ctr">
              <a:lnSpc>
                <a:spcPts val="2667"/>
              </a:lnSpc>
            </a:pPr>
            <a:r>
              <a:rPr lang="en-US" sz="2100" dirty="0" err="1" smtClean="0">
                <a:solidFill>
                  <a:srgbClr val="000000"/>
                </a:solidFill>
                <a:latin typeface="Capture Smallz Clean"/>
              </a:rPr>
              <a:t>бухг</a:t>
            </a:r>
            <a:r>
              <a:rPr lang="ru-RU" sz="2100" dirty="0" err="1" smtClean="0">
                <a:solidFill>
                  <a:srgbClr val="000000"/>
                </a:solidFill>
                <a:latin typeface="Capture Smallz Clean"/>
              </a:rPr>
              <a:t>алтер</a:t>
            </a:r>
            <a:r>
              <a:rPr lang="en-US" sz="2100" dirty="0" smtClean="0">
                <a:solidFill>
                  <a:srgbClr val="000000"/>
                </a:solidFill>
                <a:latin typeface="Capture Smallz Clean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Capture Smallz Clean"/>
              </a:rPr>
              <a:t>ЖКХ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212308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219899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8110" y="1932973"/>
            <a:ext cx="10816926" cy="724734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8110" y="9201150"/>
            <a:ext cx="11316303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Федеральный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этап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mo"/>
              </a:rPr>
              <a:t>III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Всероссийской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олимпиады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студентов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аспирантов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14770" y="1932973"/>
            <a:ext cx="5149736" cy="705443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98067"/>
            <a:ext cx="11658189" cy="9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ЭКОНОМИЧЕСКИЙ ФАКУЛЬТЕТ</a:t>
            </a:r>
          </a:p>
        </p:txBody>
      </p:sp>
      <p:sp>
        <p:nvSpPr>
          <p:cNvPr id="3" name="AutoShape 3"/>
          <p:cNvSpPr/>
          <p:nvPr/>
        </p:nvSpPr>
        <p:spPr>
          <a:xfrm>
            <a:off x="-821672" y="1190692"/>
            <a:ext cx="1311085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194611" y="5086350"/>
            <a:ext cx="478230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БАКАЛАВР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ПО ОЧНОЙ ФОРМЕ;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4 ГОДА  10 МЕСЯЦЕВ ПО ЗАОЧНОЙ ФОРМЕ.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6" name="AutoShape 6"/>
          <p:cNvSpPr/>
          <p:nvPr/>
        </p:nvSpPr>
        <p:spPr>
          <a:xfrm>
            <a:off x="4916101" y="5143500"/>
            <a:ext cx="7043076" cy="3221924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7" name="TextBox 7"/>
          <p:cNvSpPr txBox="1"/>
          <p:nvPr/>
        </p:nvSpPr>
        <p:spPr>
          <a:xfrm>
            <a:off x="4822063" y="5227922"/>
            <a:ext cx="7137114" cy="28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МАТЕМАТИКА (профильный уровень)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ormorant SC Bold"/>
              </a:rPr>
              <a:t>ФИЗИКА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11" y="9177655"/>
            <a:ext cx="177907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ПОТАПОВА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Ирина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Ивановна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Кандидат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экономических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наук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доцент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4611" y="1385936"/>
            <a:ext cx="1176456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направление подготовки "Строительство"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профиль «ЭКСПЕРТИЗА И УПРАВЛЕНИЕ НЕДВИЖИМОСТЬЮ"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84381" y="202667"/>
            <a:ext cx="9392387" cy="84531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09333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678578" y="4821121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7578" y="2115124"/>
            <a:ext cx="2117474" cy="211746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0921" r="-2092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763312" y="2637917"/>
            <a:ext cx="10130687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ПРОЕКТИРОВАТЬ И ВОЗВОДИТЬ ЗДАНИЯ И СООРУЖЕНИЯ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0654" y="380824"/>
            <a:ext cx="2253341" cy="225333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128530" y="628967"/>
            <a:ext cx="14592995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ИНСПЕКТИРОВАТЬ (КОНТРОЛИРОВАТЬ) ВСЕ ЭТАПЫ ЖИЗНЕННОГО ЦИКЛА ЗДАНИЙ И СООРУЖЕНИЙ (СТАДИИ ИНВЕСТИРОВАНИЯ, ПРОЕКТИРОВАНИЯ, РЕКОНСТРУКЦИИ, РЕНОВАЦИИ)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83158" y="4156390"/>
            <a:ext cx="911951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ВЫСТУПАТЬ В СУДАХ КАК ЭКСПЕРТ В ПРОЕКТИРОВАНИИ И СТРОИТЕЛЬНОЙ ДЕЯТЕЛЬНОСТИ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965684" y="3633597"/>
            <a:ext cx="2117474" cy="2117466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2749" r="-19460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159191" y="6188955"/>
            <a:ext cx="10128809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ТЕХНИЧЕСКОЙ ЭКСПЕРТИЗЕ ЗДАНИЙ С ПОМОЩЬЮ ПРИБОРОВ РАЗРУШАЮЩЕГО И НЕРАЗРУШАЮЩЕГО КОНТРОЛЯ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26315" y="5913812"/>
            <a:ext cx="2117474" cy="211746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9086" r="-3908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611557" y="8262620"/>
            <a:ext cx="14282443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apture Smallz Clean"/>
              </a:rPr>
              <a:t>ОЦЕНКЕ НЕДВИЖИМОСТИ, БИЗНЕСА И МАШИН. ЭКОНОМИЧЕСКОЙ ЭКСПЕРТИЗЕ ПРОЕКТНО-СМЕТНОЙ ДОКУМЕНТАЦИИ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56521" y="7280087"/>
            <a:ext cx="2117474" cy="2117466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757" r="-38757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625" y="3284251"/>
            <a:ext cx="4237070" cy="6366786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625" y="6285908"/>
            <a:ext cx="4237070" cy="126096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534598" y="6338389"/>
            <a:ext cx="3169124" cy="1079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3056">
                <a:solidFill>
                  <a:srgbClr val="FFDB15"/>
                </a:solidFill>
                <a:latin typeface="Capture Smallz Clean"/>
              </a:rPr>
              <a:t>СТРОИТЕЛЬНЫЕ ОРГАНИЗАЦИИ</a:t>
            </a:r>
          </a:p>
        </p:txBody>
      </p:sp>
      <p:sp>
        <p:nvSpPr>
          <p:cNvPr id="7" name="AutoShape 7"/>
          <p:cNvSpPr/>
          <p:nvPr/>
        </p:nvSpPr>
        <p:spPr>
          <a:xfrm>
            <a:off x="4534364" y="3168505"/>
            <a:ext cx="4314099" cy="648253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4534364" y="6224731"/>
            <a:ext cx="4314099" cy="1283888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3632187" y="3145335"/>
            <a:ext cx="4320980" cy="649287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3632187" y="6206436"/>
            <a:ext cx="4320980" cy="1285936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4533125" y="6424208"/>
            <a:ext cx="4282883" cy="8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829">
                <a:solidFill>
                  <a:srgbClr val="FFDB15"/>
                </a:solidFill>
                <a:latin typeface="Capture Smallz Clean"/>
              </a:rPr>
              <a:t>АДМИНИСТРАТИВНЫЕ ОРГАНЫ ВЛАСТИ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3244931"/>
            <a:ext cx="4237695" cy="3038275"/>
            <a:chOff x="0" y="0"/>
            <a:chExt cx="5650261" cy="405103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t="2265" b="2265"/>
            <a:stretch>
              <a:fillRect/>
            </a:stretch>
          </p:blipFill>
          <p:spPr>
            <a:xfrm>
              <a:off x="0" y="0"/>
              <a:ext cx="5650261" cy="4051033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4533727" y="3145335"/>
            <a:ext cx="4314735" cy="3093510"/>
            <a:chOff x="0" y="0"/>
            <a:chExt cx="5752980" cy="412468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l="3536" r="3536"/>
            <a:stretch>
              <a:fillRect/>
            </a:stretch>
          </p:blipFill>
          <p:spPr>
            <a:xfrm>
              <a:off x="0" y="0"/>
              <a:ext cx="5752980" cy="412468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6999" y="3244931"/>
            <a:ext cx="4230696" cy="3033257"/>
            <a:chOff x="0" y="0"/>
            <a:chExt cx="5640929" cy="404434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 l="3536" r="3536"/>
            <a:stretch>
              <a:fillRect/>
            </a:stretch>
          </p:blipFill>
          <p:spPr>
            <a:xfrm>
              <a:off x="0" y="0"/>
              <a:ext cx="5640929" cy="4044343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3546756" y="6261402"/>
            <a:ext cx="4741244" cy="118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842" spc="-102">
                <a:solidFill>
                  <a:srgbClr val="FFDB15"/>
                </a:solidFill>
                <a:latin typeface="Capture Smallz Clean"/>
              </a:rPr>
              <a:t>ФИНАНСОВЫЕ И ЭКОНОМИЧЕСКИЕ ОРГАНИЗАЦИИ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85792" y="7638863"/>
            <a:ext cx="4530942" cy="199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486" spc="-89">
                <a:solidFill>
                  <a:srgbClr val="252827"/>
                </a:solidFill>
                <a:latin typeface="Capture Smallz Clean"/>
              </a:rPr>
              <a:t>ФИНАНСОВЫЙ ЭКСПЕРТ; ОЦЕНЩИК; </a:t>
            </a:r>
          </a:p>
          <a:p>
            <a:pPr algn="ctr">
              <a:lnSpc>
                <a:spcPts val="2660"/>
              </a:lnSpc>
            </a:pPr>
            <a:r>
              <a:rPr lang="en-US" sz="2486" spc="-89">
                <a:solidFill>
                  <a:srgbClr val="252827"/>
                </a:solidFill>
                <a:latin typeface="Capture Smallz Clean"/>
              </a:rPr>
              <a:t>РУКОВОДИТЕЛЬ ОТДЕЛА ПРОДАЖ; </a:t>
            </a:r>
          </a:p>
          <a:p>
            <a:pPr algn="ctr">
              <a:lnSpc>
                <a:spcPts val="2660"/>
              </a:lnSpc>
            </a:pPr>
            <a:r>
              <a:rPr lang="en-US" sz="2486" spc="-89">
                <a:solidFill>
                  <a:srgbClr val="252827"/>
                </a:solidFill>
                <a:latin typeface="Capture Smallz Clean"/>
              </a:rPr>
              <a:t>ЭКОНОМИСТ В СТРОИТЕЛЬСТВЕ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7671783"/>
            <a:ext cx="4435618" cy="199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6"/>
              </a:lnSpc>
            </a:pPr>
            <a:r>
              <a:rPr lang="en-US" sz="2100" spc="-75">
                <a:solidFill>
                  <a:srgbClr val="252827"/>
                </a:solidFill>
                <a:latin typeface="Capture Smallz Clean"/>
              </a:rPr>
              <a:t>УПРАВЛЯЮЩИЙ МЕНЕДЖЕР ИНВЕСТИЦИОННО-СТРОИТЕЛЬНЫХ ПРОЕКТОВ;</a:t>
            </a:r>
          </a:p>
          <a:p>
            <a:pPr algn="ctr">
              <a:lnSpc>
                <a:spcPts val="2246"/>
              </a:lnSpc>
            </a:pPr>
            <a:r>
              <a:rPr lang="en-US" sz="2100" spc="-75">
                <a:solidFill>
                  <a:srgbClr val="252827"/>
                </a:solidFill>
                <a:latin typeface="Capture Smallz Clean"/>
              </a:rPr>
              <a:t> BIM МЕНЕДЖЕР; </a:t>
            </a:r>
          </a:p>
          <a:p>
            <a:pPr algn="ctr">
              <a:lnSpc>
                <a:spcPts val="2246"/>
              </a:lnSpc>
            </a:pPr>
            <a:r>
              <a:rPr lang="en-US" sz="2100" spc="-75">
                <a:solidFill>
                  <a:srgbClr val="252827"/>
                </a:solidFill>
                <a:latin typeface="Capture Smallz Clean"/>
              </a:rPr>
              <a:t>ИНВЕСТОР; </a:t>
            </a:r>
          </a:p>
          <a:p>
            <a:pPr algn="ctr">
              <a:lnSpc>
                <a:spcPts val="2247"/>
              </a:lnSpc>
            </a:pPr>
            <a:r>
              <a:rPr lang="en-US" sz="2100" spc="-75">
                <a:solidFill>
                  <a:srgbClr val="252827"/>
                </a:solidFill>
                <a:latin typeface="Capture Smallz Clean"/>
              </a:rPr>
              <a:t>ИНЖЕНЕР-ПРОЕКТИРОВЩИК; ПРОРАБ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35618" y="7660313"/>
            <a:ext cx="4511591" cy="199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КРИМИНАЛИСТ; </a:t>
            </a:r>
          </a:p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СУДЕБНО-СТРОИТЕЛЬНЫЙ ЭКСПЕРТ; </a:t>
            </a:r>
          </a:p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ЭКСПЕРТ В ОБЛАСТИ СТРОИТЕЛЬСТВА И НЕДВИЖИМОСТИ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632187" y="3145335"/>
            <a:ext cx="4333242" cy="3106779"/>
            <a:chOff x="0" y="0"/>
            <a:chExt cx="5777657" cy="4142372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/>
            <a:srcRect l="11295" r="11295"/>
            <a:stretch>
              <a:fillRect/>
            </a:stretch>
          </p:blipFill>
          <p:spPr>
            <a:xfrm>
              <a:off x="0" y="0"/>
              <a:ext cx="5777657" cy="4142372"/>
            </a:xfrm>
            <a:prstGeom prst="rect">
              <a:avLst/>
            </a:prstGeom>
          </p:spPr>
        </p:pic>
      </p:grpSp>
      <p:sp>
        <p:nvSpPr>
          <p:cNvPr id="24" name="AutoShape 24"/>
          <p:cNvSpPr/>
          <p:nvPr/>
        </p:nvSpPr>
        <p:spPr>
          <a:xfrm>
            <a:off x="9133912" y="3176707"/>
            <a:ext cx="4314099" cy="713023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25" name="AutoShape 25"/>
          <p:cNvSpPr/>
          <p:nvPr/>
        </p:nvSpPr>
        <p:spPr>
          <a:xfrm>
            <a:off x="9133912" y="6232933"/>
            <a:ext cx="4314099" cy="1283888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26" name="TextBox 26"/>
          <p:cNvSpPr txBox="1"/>
          <p:nvPr/>
        </p:nvSpPr>
        <p:spPr>
          <a:xfrm>
            <a:off x="9132673" y="6220700"/>
            <a:ext cx="4282883" cy="12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829">
                <a:solidFill>
                  <a:srgbClr val="FFDB15"/>
                </a:solidFill>
                <a:latin typeface="Capture Smallz Clean"/>
              </a:rPr>
              <a:t>ЖИЛИЩНО-КОММУНАЛЬНЫЙ КОМПЛЕКС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133275" y="3153537"/>
            <a:ext cx="4314735" cy="3093510"/>
            <a:chOff x="0" y="0"/>
            <a:chExt cx="5752980" cy="4124680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6"/>
            <a:srcRect l="747" r="747"/>
            <a:stretch>
              <a:fillRect/>
            </a:stretch>
          </p:blipFill>
          <p:spPr>
            <a:xfrm>
              <a:off x="0" y="0"/>
              <a:ext cx="5752980" cy="4124680"/>
            </a:xfrm>
            <a:prstGeom prst="rect">
              <a:avLst/>
            </a:prstGeom>
          </p:spPr>
        </p:pic>
      </p:grpSp>
      <p:sp>
        <p:nvSpPr>
          <p:cNvPr id="29" name="TextBox 29"/>
          <p:cNvSpPr txBox="1"/>
          <p:nvPr/>
        </p:nvSpPr>
        <p:spPr>
          <a:xfrm>
            <a:off x="9018319" y="7639979"/>
            <a:ext cx="4511591" cy="264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ДИРЕКТОР УПРАВЛЯЮЩЕЙ КОМПАНИИ ЖКХ; РУКОВОДИТЕЛЬ В ЖКХ; ЭКСПЕРТ-ОЦЕНЩИК ОБОРУДОВАНИЯ; </a:t>
            </a:r>
          </a:p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ЭКСПЕРТ-ЭКОЛОГ; </a:t>
            </a:r>
          </a:p>
          <a:p>
            <a:pPr algn="ctr">
              <a:lnSpc>
                <a:spcPts val="2649"/>
              </a:lnSpc>
            </a:pPr>
            <a:r>
              <a:rPr lang="en-US" sz="2476" spc="-89">
                <a:solidFill>
                  <a:srgbClr val="252827"/>
                </a:solidFill>
                <a:latin typeface="Capture Smallz Clean"/>
              </a:rPr>
              <a:t>ЭКСПЕРТ ПО ПОЖАРНОЙ БЕЗОПАСНОСТИ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31068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1600" y="472778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800" y="2919848"/>
            <a:ext cx="11789673" cy="67201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75146" y="2933700"/>
            <a:ext cx="4727915" cy="67062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1" y="198067"/>
            <a:ext cx="11658189" cy="9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АРХИТЕКТУРНЫЙ ФАКУЛЬТЕТ</a:t>
            </a:r>
          </a:p>
        </p:txBody>
      </p:sp>
      <p:sp>
        <p:nvSpPr>
          <p:cNvPr id="3" name="AutoShape 3"/>
          <p:cNvSpPr/>
          <p:nvPr/>
        </p:nvSpPr>
        <p:spPr>
          <a:xfrm>
            <a:off x="-821672" y="1190692"/>
            <a:ext cx="13110853" cy="2109433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4" name="TextBox 4"/>
          <p:cNvSpPr txBox="1"/>
          <p:nvPr/>
        </p:nvSpPr>
        <p:spPr>
          <a:xfrm>
            <a:off x="194611" y="5086350"/>
            <a:ext cx="4782307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БАКАЛАВР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ФОРМЫ И СРОКИ ОБУЧЕНИЯ:</a:t>
            </a:r>
          </a:p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020301"/>
                </a:solidFill>
                <a:latin typeface="Cormorant SC Bold"/>
              </a:rPr>
              <a:t>5 ГОДА ПО ОЧНОЙ ФОРМЕ</a:t>
            </a:r>
          </a:p>
          <a:p>
            <a:pPr algn="l">
              <a:lnSpc>
                <a:spcPts val="3919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0" y="8890227"/>
            <a:ext cx="18082903" cy="133958"/>
          </a:xfrm>
          <a:prstGeom prst="rect">
            <a:avLst/>
          </a:prstGeom>
          <a:solidFill>
            <a:srgbClr val="FFDB15"/>
          </a:solidFill>
        </p:spPr>
      </p:sp>
      <p:sp>
        <p:nvSpPr>
          <p:cNvPr id="6" name="AutoShape 6"/>
          <p:cNvSpPr/>
          <p:nvPr/>
        </p:nvSpPr>
        <p:spPr>
          <a:xfrm>
            <a:off x="4941305" y="4580222"/>
            <a:ext cx="7043076" cy="3462930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7" name="TextBox 7"/>
          <p:cNvSpPr txBox="1"/>
          <p:nvPr/>
        </p:nvSpPr>
        <p:spPr>
          <a:xfrm>
            <a:off x="4847267" y="4731319"/>
            <a:ext cx="7137114" cy="31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ormorant SC Bold"/>
              </a:rPr>
              <a:t>МАТЕМАТИКА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ormorant SC Bold"/>
              </a:rPr>
              <a:t>(профильный уровень)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ormorant SC Bold"/>
              </a:rPr>
              <a:t>РУССКИЙ ЯЗЫК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ormorant SC Bold"/>
              </a:rPr>
              <a:t>ТВОРЧЕСКИЕ ИСПЫТАНИЯ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ormorant SC Bold"/>
              </a:rPr>
              <a:t>(рисунок, композиция)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11" y="9177655"/>
            <a:ext cx="177907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ЦИТМАН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Татьяна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Оретосовна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- </a:t>
            </a:r>
            <a:r>
              <a:rPr lang="en-US" sz="3200" dirty="0" err="1" smtClean="0">
                <a:solidFill>
                  <a:srgbClr val="000000"/>
                </a:solidFill>
                <a:latin typeface="Game Station Condensed"/>
              </a:rPr>
              <a:t>декан</a:t>
            </a:r>
            <a:endParaRPr lang="en-US" sz="3200" dirty="0">
              <a:solidFill>
                <a:srgbClr val="000000"/>
              </a:solidFill>
              <a:latin typeface="Game Station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Член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Союза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архитекторов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me Station Condensed"/>
              </a:rPr>
              <a:t>России</a:t>
            </a:r>
            <a:r>
              <a:rPr lang="en-US" sz="3200" dirty="0">
                <a:solidFill>
                  <a:srgbClr val="000000"/>
                </a:solidFill>
                <a:latin typeface="Game Station Condense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611" y="1385936"/>
            <a:ext cx="1157406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"Архитектура"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"Дизайн архитектурной среды"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"Реконструкция и реставрация архитектурного наследия"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21848" t="432"/>
          <a:stretch>
            <a:fillRect/>
          </a:stretch>
        </p:blipFill>
        <p:spPr>
          <a:xfrm>
            <a:off x="11984381" y="332072"/>
            <a:ext cx="9122721" cy="819397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190927"/>
            <a:ext cx="5367578" cy="258967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678578" y="4918710"/>
            <a:ext cx="43908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Чему учат?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26558" y="421640"/>
            <a:ext cx="1339475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Формировать идеи по оформлению населенных пунктов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Создавать жизнеспособные градостроительные проекты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78578" y="430916"/>
            <a:ext cx="3186795" cy="318678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969944" y="1938582"/>
            <a:ext cx="9318056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Подбирать оптимальные материалы и технологии для строительства. 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Выполнять экономический анализ с контролем стоимости проекта.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41344" y="5824220"/>
            <a:ext cx="9546656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Заниматься реставрационными проектами по восстановлению культурного наследия. 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Использовать современные и исторические материалы в процессе реставрации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8058" y="8651240"/>
            <a:ext cx="1339475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Вести исследования для поиска новых решений при создании архитектурной среды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367578" y="1798604"/>
            <a:ext cx="3262995" cy="326298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047" b="-2504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335614" y="5120538"/>
            <a:ext cx="3320144" cy="332013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78578" y="7076900"/>
            <a:ext cx="3320144" cy="3320131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0353" y="-302569"/>
            <a:ext cx="19056146" cy="272501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2444067" y="225663"/>
            <a:ext cx="13399867" cy="169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278">
                <a:solidFill>
                  <a:srgbClr val="020301"/>
                </a:solidFill>
                <a:latin typeface="Capture Smallz Clean"/>
              </a:rPr>
              <a:t>КЕМ РАБОТАЮТ?</a:t>
            </a:r>
          </a:p>
        </p:txBody>
      </p:sp>
      <p:sp>
        <p:nvSpPr>
          <p:cNvPr id="4" name="AutoShape 4"/>
          <p:cNvSpPr/>
          <p:nvPr/>
        </p:nvSpPr>
        <p:spPr>
          <a:xfrm>
            <a:off x="836798" y="2892550"/>
            <a:ext cx="4873187" cy="7322639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36798" y="6344849"/>
            <a:ext cx="4873187" cy="14502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6" name="TextBox 6"/>
          <p:cNvSpPr txBox="1"/>
          <p:nvPr/>
        </p:nvSpPr>
        <p:spPr>
          <a:xfrm>
            <a:off x="1146138" y="6397599"/>
            <a:ext cx="4292608" cy="12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FFDB15"/>
                </a:solidFill>
                <a:latin typeface="Capture Smallz Clean"/>
              </a:rPr>
              <a:t>АРХИТЕКТУРНЫЕ БЮРО</a:t>
            </a:r>
          </a:p>
        </p:txBody>
      </p:sp>
      <p:sp>
        <p:nvSpPr>
          <p:cNvPr id="7" name="AutoShape 7"/>
          <p:cNvSpPr/>
          <p:nvPr/>
        </p:nvSpPr>
        <p:spPr>
          <a:xfrm>
            <a:off x="6705247" y="2884978"/>
            <a:ext cx="4878226" cy="7330211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6705247" y="6340847"/>
            <a:ext cx="4878226" cy="1451774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AutoShape 9"/>
          <p:cNvSpPr/>
          <p:nvPr/>
        </p:nvSpPr>
        <p:spPr>
          <a:xfrm>
            <a:off x="12546752" y="2904643"/>
            <a:ext cx="4865138" cy="7310545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546752" y="6351241"/>
            <a:ext cx="4865138" cy="144787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1" name="TextBox 11"/>
          <p:cNvSpPr txBox="1"/>
          <p:nvPr/>
        </p:nvSpPr>
        <p:spPr>
          <a:xfrm>
            <a:off x="6703846" y="6393750"/>
            <a:ext cx="48429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ГОСУДАРСТВЕННЫЕ УЧРЕЖДЕНИЯ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6079" y="2847326"/>
            <a:ext cx="4873906" cy="3494415"/>
            <a:chOff x="0" y="0"/>
            <a:chExt cx="6498541" cy="465922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t="2265" b="2265"/>
            <a:stretch>
              <a:fillRect/>
            </a:stretch>
          </p:blipFill>
          <p:spPr>
            <a:xfrm>
              <a:off x="0" y="0"/>
              <a:ext cx="6498541" cy="465922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2546752" y="2837941"/>
            <a:ext cx="4878945" cy="3498028"/>
            <a:chOff x="0" y="0"/>
            <a:chExt cx="6505260" cy="466403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t="554" b="554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44129" y="2847326"/>
            <a:ext cx="4865856" cy="3488644"/>
            <a:chOff x="0" y="0"/>
            <a:chExt cx="6487808" cy="465152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 l="3536" r="3536"/>
            <a:stretch>
              <a:fillRect/>
            </a:stretch>
          </p:blipFill>
          <p:spPr>
            <a:xfrm>
              <a:off x="0" y="0"/>
              <a:ext cx="6487808" cy="465152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818896" y="6402196"/>
            <a:ext cx="4233328" cy="12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>
                <a:solidFill>
                  <a:srgbClr val="FFDB15"/>
                </a:solidFill>
                <a:latin typeface="Capture Smallz Clean"/>
              </a:rPr>
              <a:t>СТРОИТЕЛЬНЫЕ КОМПАНИИ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705247" y="2892550"/>
            <a:ext cx="4878945" cy="3498028"/>
            <a:chOff x="0" y="0"/>
            <a:chExt cx="6505260" cy="466403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rcRect l="3536" r="3536"/>
            <a:stretch>
              <a:fillRect/>
            </a:stretch>
          </p:blipFill>
          <p:spPr>
            <a:xfrm>
              <a:off x="0" y="0"/>
              <a:ext cx="6505260" cy="4664038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146138" y="7964586"/>
            <a:ext cx="4292608" cy="187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000000"/>
                </a:solidFill>
                <a:latin typeface="Capture Smallz Clean"/>
              </a:rPr>
              <a:t>АРХИТЕКТОР</a:t>
            </a:r>
          </a:p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000000"/>
                </a:solidFill>
                <a:latin typeface="Capture Smallz Clean"/>
              </a:rPr>
              <a:t>ПРОЕКТИРОВЩИК</a:t>
            </a:r>
          </a:p>
          <a:p>
            <a:pPr algn="ctr">
              <a:lnSpc>
                <a:spcPts val="4920"/>
              </a:lnSpc>
            </a:pPr>
            <a:r>
              <a:rPr lang="en-US" sz="3514">
                <a:solidFill>
                  <a:srgbClr val="000000"/>
                </a:solidFill>
                <a:latin typeface="Capture Smallz Clean"/>
              </a:rPr>
              <a:t>ДИЗАЙНЕР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05247" y="8050913"/>
            <a:ext cx="5130808" cy="199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АРХИТЕКТОР</a:t>
            </a:r>
          </a:p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ПРОЕКТИРОВЩИК</a:t>
            </a:r>
          </a:p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РЕСТАВРАТОР</a:t>
            </a:r>
          </a:p>
          <a:p>
            <a:pPr algn="ctr">
              <a:lnSpc>
                <a:spcPts val="3904"/>
              </a:lnSpc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12546752" y="8021736"/>
            <a:ext cx="5130808" cy="248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АРХИТЕКТОР</a:t>
            </a:r>
          </a:p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ПРОЕКТИРОВЩИК</a:t>
            </a:r>
          </a:p>
          <a:p>
            <a:pPr algn="ctr">
              <a:lnSpc>
                <a:spcPts val="3904"/>
              </a:lnSpc>
            </a:pPr>
            <a:r>
              <a:rPr lang="en-US" sz="3200">
                <a:solidFill>
                  <a:srgbClr val="000000"/>
                </a:solidFill>
                <a:latin typeface="Capture Smallz Clean"/>
              </a:rPr>
              <a:t>ЛАНДШАФТНЫЙ АРХИТЕКТОР</a:t>
            </a:r>
          </a:p>
          <a:p>
            <a:pPr algn="ctr">
              <a:lnSpc>
                <a:spcPts val="3904"/>
              </a:lnSpc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04415" cy="10287000"/>
            <a:chOff x="0" y="0"/>
            <a:chExt cx="987255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938" b="3938"/>
            <a:stretch>
              <a:fillRect/>
            </a:stretch>
          </p:blipFill>
          <p:spPr>
            <a:xfrm>
              <a:off x="0" y="0"/>
              <a:ext cx="6539368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8224" r="38224"/>
            <a:stretch>
              <a:fillRect/>
            </a:stretch>
          </p:blipFill>
          <p:spPr>
            <a:xfrm>
              <a:off x="6666368" y="0"/>
              <a:ext cx="3206184" cy="9059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6448" r="26448"/>
            <a:stretch>
              <a:fillRect/>
            </a:stretch>
          </p:blipFill>
          <p:spPr>
            <a:xfrm>
              <a:off x="0" y="9186333"/>
              <a:ext cx="3206184" cy="45296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969" r="1969"/>
            <a:stretch>
              <a:fillRect/>
            </a:stretch>
          </p:blipFill>
          <p:spPr>
            <a:xfrm>
              <a:off x="3333184" y="9186333"/>
              <a:ext cx="6539368" cy="4529667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6533283" y="2658526"/>
            <a:ext cx="12180650" cy="496994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8" name="TextBox 8"/>
          <p:cNvSpPr txBox="1"/>
          <p:nvPr/>
        </p:nvSpPr>
        <p:spPr>
          <a:xfrm>
            <a:off x="6703156" y="3515532"/>
            <a:ext cx="11584844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7200" b="1" spc="115" dirty="0" smtClean="0">
                <a:solidFill>
                  <a:srgbClr val="020301"/>
                </a:solidFill>
                <a:latin typeface="Podkova ExtraBold"/>
              </a:rPr>
              <a:t>Четыре</a:t>
            </a:r>
            <a:r>
              <a:rPr lang="en-US" sz="7200" b="1" spc="115" dirty="0" smtClean="0">
                <a:solidFill>
                  <a:srgbClr val="020301"/>
                </a:solidFill>
                <a:latin typeface="Podkova ExtraBold"/>
              </a:rPr>
              <a:t> </a:t>
            </a:r>
            <a:r>
              <a:rPr lang="en-US" sz="7200" b="1" spc="115" dirty="0" err="1">
                <a:solidFill>
                  <a:srgbClr val="020301"/>
                </a:solidFill>
                <a:latin typeface="Podkova ExtraBold" panose="020B0604020202020204" charset="-52"/>
              </a:rPr>
              <a:t>шага</a:t>
            </a:r>
            <a:r>
              <a:rPr lang="en-US" sz="7200" b="1" spc="115" dirty="0">
                <a:solidFill>
                  <a:srgbClr val="020301"/>
                </a:solidFill>
                <a:latin typeface="Podkova ExtraBold" panose="020B0604020202020204" charset="-52"/>
              </a:rPr>
              <a:t> </a:t>
            </a:r>
            <a:r>
              <a:rPr lang="ru-RU" sz="7200" dirty="0">
                <a:latin typeface="Podkova ExtraBold" panose="020B0604020202020204" charset="-52"/>
              </a:rPr>
              <a:t>–</a:t>
            </a:r>
            <a:endParaRPr lang="en-US" sz="7200" b="1" spc="115" dirty="0">
              <a:solidFill>
                <a:srgbClr val="020301"/>
              </a:solidFill>
              <a:latin typeface="Podkova ExtraBold" panose="020B0604020202020204" charset="-52"/>
            </a:endParaRPr>
          </a:p>
          <a:p>
            <a:pPr algn="ctr">
              <a:lnSpc>
                <a:spcPts val="10080"/>
              </a:lnSpc>
            </a:pPr>
            <a:r>
              <a:rPr lang="en-US" sz="7200" b="1" spc="115" dirty="0">
                <a:solidFill>
                  <a:srgbClr val="020301"/>
                </a:solidFill>
                <a:latin typeface="Podkova ExtraBold"/>
              </a:rPr>
              <a:t>и </a:t>
            </a:r>
            <a:r>
              <a:rPr lang="en-US" sz="7200" b="1" spc="115" dirty="0" err="1">
                <a:solidFill>
                  <a:srgbClr val="020301"/>
                </a:solidFill>
                <a:latin typeface="Podkova ExtraBold"/>
              </a:rPr>
              <a:t>ты</a:t>
            </a:r>
            <a:r>
              <a:rPr lang="en-US" sz="7200" b="1" spc="115" dirty="0">
                <a:solidFill>
                  <a:srgbClr val="020301"/>
                </a:solidFill>
                <a:latin typeface="Podkova ExtraBold"/>
              </a:rPr>
              <a:t> </a:t>
            </a:r>
            <a:r>
              <a:rPr lang="en-US" sz="7200" b="1" spc="115" dirty="0" err="1">
                <a:solidFill>
                  <a:srgbClr val="020301"/>
                </a:solidFill>
                <a:latin typeface="Podkova ExtraBold"/>
              </a:rPr>
              <a:t>студент</a:t>
            </a:r>
            <a:r>
              <a:rPr lang="en-US" sz="7200" b="1" spc="115" dirty="0">
                <a:solidFill>
                  <a:srgbClr val="020301"/>
                </a:solidFill>
                <a:latin typeface="Podkova ExtraBold"/>
              </a:rPr>
              <a:t> АГАСУ!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7266" y="5942502"/>
            <a:ext cx="829295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7639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80215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293430"/>
            <a:ext cx="16230600" cy="79935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6142" y="1411605"/>
            <a:ext cx="1690806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rmorant SC Bold"/>
              </a:rPr>
              <a:t>XVII Международный смотр-конкурс дипломных проектов и работ в г. Самаре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7639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80215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358" y="1411605"/>
            <a:ext cx="1845111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rmorant SC Bold"/>
              </a:rPr>
              <a:t>XIX Международный смотр-конкурс дипломных проектов и работ в г. Воронеже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112389"/>
            <a:ext cx="16230600" cy="600532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7639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390842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095" y="2252439"/>
            <a:ext cx="11453256" cy="79600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96247" y="2252439"/>
            <a:ext cx="596646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2763932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3943" y="553787"/>
            <a:ext cx="1808011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85">
                <a:solidFill>
                  <a:srgbClr val="020301"/>
                </a:solidFill>
                <a:latin typeface="Capture Smallz Clean"/>
              </a:rPr>
              <a:t>ДОСТИЖЕНИЯ СТУДЕНТОВ ФАКУЛЬТЕТА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943" y="2252439"/>
            <a:ext cx="1167319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22059" y="2252439"/>
            <a:ext cx="592531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35172" y="1285875"/>
            <a:ext cx="210021" cy="8229600"/>
          </a:xfrm>
          <a:prstGeom prst="rect">
            <a:avLst/>
          </a:prstGeom>
          <a:solidFill>
            <a:srgbClr val="020301"/>
          </a:solidFill>
        </p:spPr>
      </p:sp>
      <p:grpSp>
        <p:nvGrpSpPr>
          <p:cNvPr id="3" name="Group 3"/>
          <p:cNvGrpSpPr/>
          <p:nvPr/>
        </p:nvGrpSpPr>
        <p:grpSpPr>
          <a:xfrm>
            <a:off x="-276638" y="1028700"/>
            <a:ext cx="6438900" cy="8743950"/>
            <a:chOff x="0" y="0"/>
            <a:chExt cx="8585200" cy="11658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938" r="938"/>
            <a:stretch>
              <a:fillRect/>
            </a:stretch>
          </p:blipFill>
          <p:spPr>
            <a:xfrm>
              <a:off x="0" y="0"/>
              <a:ext cx="8585200" cy="58293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4733" b="4733"/>
            <a:stretch>
              <a:fillRect/>
            </a:stretch>
          </p:blipFill>
          <p:spPr>
            <a:xfrm>
              <a:off x="0" y="5829300"/>
              <a:ext cx="8585200" cy="58293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418880" y="2482850"/>
            <a:ext cx="11869120" cy="703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400" lvl="1" indent="-330200" algn="l">
              <a:lnSpc>
                <a:spcPts val="5600"/>
              </a:lnSpc>
              <a:buFont typeface="Arial"/>
              <a:buChar char="•"/>
            </a:pPr>
            <a:r>
              <a:rPr lang="en-US" sz="4000" spc="120">
                <a:solidFill>
                  <a:srgbClr val="020301"/>
                </a:solidFill>
                <a:latin typeface="Cormorant SC Bold"/>
              </a:rPr>
              <a:t>организация и проведение учебных и производственных практик;</a:t>
            </a:r>
          </a:p>
          <a:p>
            <a:pPr marL="660400" lvl="1" indent="-330200" algn="l">
              <a:lnSpc>
                <a:spcPts val="5600"/>
              </a:lnSpc>
              <a:buFont typeface="Arial"/>
              <a:buChar char="•"/>
            </a:pPr>
            <a:r>
              <a:rPr lang="en-US" sz="4000" spc="120">
                <a:solidFill>
                  <a:srgbClr val="020301"/>
                </a:solidFill>
                <a:latin typeface="Cormorant SC Bold"/>
              </a:rPr>
              <a:t>организация международных стажировок;</a:t>
            </a:r>
          </a:p>
          <a:p>
            <a:pPr marL="660400" lvl="1" indent="-330200" algn="l">
              <a:lnSpc>
                <a:spcPts val="5600"/>
              </a:lnSpc>
              <a:buFont typeface="Arial"/>
              <a:buChar char="•"/>
            </a:pPr>
            <a:r>
              <a:rPr lang="en-US" sz="4000" spc="120">
                <a:solidFill>
                  <a:srgbClr val="020301"/>
                </a:solidFill>
                <a:latin typeface="Cormorant SC Bold"/>
              </a:rPr>
              <a:t>деятельность студенческого строительного отряда «Каспий»;</a:t>
            </a:r>
          </a:p>
          <a:p>
            <a:pPr marL="660400" lvl="1" indent="-330200" algn="l">
              <a:lnSpc>
                <a:spcPts val="5600"/>
              </a:lnSpc>
              <a:buFont typeface="Arial"/>
              <a:buChar char="•"/>
            </a:pPr>
            <a:r>
              <a:rPr lang="en-US" sz="4000" spc="120">
                <a:solidFill>
                  <a:srgbClr val="020301"/>
                </a:solidFill>
                <a:latin typeface="Cormorant SC Bold"/>
              </a:rPr>
              <a:t>деятельность кейс-клуба «Карьера»: проведение кейс-чемпионата и школы гибких компетенций;</a:t>
            </a:r>
          </a:p>
          <a:p>
            <a:pPr marL="660400" lvl="1" indent="-330200" algn="l">
              <a:lnSpc>
                <a:spcPts val="5600"/>
              </a:lnSpc>
              <a:buFont typeface="Arial"/>
              <a:buChar char="•"/>
            </a:pPr>
            <a:r>
              <a:rPr lang="en-US" sz="4000" spc="120">
                <a:solidFill>
                  <a:srgbClr val="020301"/>
                </a:solidFill>
                <a:latin typeface="Cormorant SC Bold"/>
              </a:rPr>
              <a:t>участие и проведение карьерных мероприятий.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49320" y="300990"/>
            <a:ext cx="12475584" cy="210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6400" b="1" spc="230">
                <a:solidFill>
                  <a:srgbClr val="020301"/>
                </a:solidFill>
                <a:latin typeface="Capture Smallz Clean"/>
              </a:rPr>
              <a:t>ЦЕНТР КАРЬЕРЫ И ТРУДОУСТРОЙСТВА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89277" y="7323361"/>
            <a:ext cx="2292220" cy="228855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F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88839" y="1014782"/>
            <a:ext cx="14293922" cy="8243518"/>
            <a:chOff x="0" y="0"/>
            <a:chExt cx="19058563" cy="1099135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7228" r="7228"/>
            <a:stretch>
              <a:fillRect/>
            </a:stretch>
          </p:blipFill>
          <p:spPr>
            <a:xfrm>
              <a:off x="0" y="0"/>
              <a:ext cx="12536375" cy="1099135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5734" r="15734"/>
            <a:stretch>
              <a:fillRect/>
            </a:stretch>
          </p:blipFill>
          <p:spPr>
            <a:xfrm>
              <a:off x="12790375" y="0"/>
              <a:ext cx="6268188" cy="10991358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0" y="6886578"/>
            <a:ext cx="6602817" cy="2563944"/>
          </a:xfrm>
          <a:prstGeom prst="rect">
            <a:avLst/>
          </a:prstGeom>
          <a:solidFill>
            <a:srgbClr val="FFFEE6"/>
          </a:solidFill>
        </p:spPr>
      </p:sp>
      <p:sp>
        <p:nvSpPr>
          <p:cNvPr id="8" name="TextBox 8"/>
          <p:cNvSpPr txBox="1"/>
          <p:nvPr/>
        </p:nvSpPr>
        <p:spPr>
          <a:xfrm>
            <a:off x="464378" y="7103181"/>
            <a:ext cx="5674061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spc="576">
                <a:solidFill>
                  <a:srgbClr val="252827"/>
                </a:solidFill>
                <a:latin typeface="Capture Smallz Clean"/>
              </a:rPr>
              <a:t>"КАСПИЙ"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7397" y="8379531"/>
            <a:ext cx="4884775" cy="107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2"/>
              </a:lnSpc>
            </a:pPr>
            <a:r>
              <a:rPr lang="en-US" sz="3600">
                <a:solidFill>
                  <a:srgbClr val="252827"/>
                </a:solidFill>
                <a:latin typeface="Cormorant SC Bold"/>
              </a:rPr>
              <a:t>студенческий строительный отряд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217900" y="-69850"/>
            <a:ext cx="2082800" cy="10528300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 rot="5400000">
            <a:off x="10513120" y="2384078"/>
            <a:ext cx="13514586" cy="169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pture Smallz Clean"/>
              </a:rPr>
              <a:t>Производственные практики - </a:t>
            </a:r>
          </a:p>
          <a:p>
            <a:pPr algn="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pture Smallz Clean"/>
              </a:rPr>
              <a:t>стажировки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37" y="593063"/>
            <a:ext cx="7010691" cy="9347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7473" b="14467"/>
          <a:stretch>
            <a:fillRect/>
          </a:stretch>
        </p:blipFill>
        <p:spPr>
          <a:xfrm>
            <a:off x="7598968" y="593063"/>
            <a:ext cx="8344254" cy="43477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9400" b="13247"/>
          <a:stretch>
            <a:fillRect/>
          </a:stretch>
        </p:blipFill>
        <p:spPr>
          <a:xfrm>
            <a:off x="7579059" y="5088274"/>
            <a:ext cx="8364162" cy="48523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7374" y="4945060"/>
            <a:ext cx="6917942" cy="46004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414" y="692955"/>
            <a:ext cx="5695802" cy="37877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945060"/>
            <a:ext cx="5746326" cy="46545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98" y="1670778"/>
            <a:ext cx="5045702" cy="75875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876" t="19236" r="6036" b="9007"/>
          <a:stretch>
            <a:fillRect/>
          </a:stretch>
        </p:blipFill>
        <p:spPr>
          <a:xfrm>
            <a:off x="5897374" y="692955"/>
            <a:ext cx="6942326" cy="38481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9404" y="1028700"/>
            <a:ext cx="9898596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279864" y="3432716"/>
            <a:ext cx="6707896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i="0" spc="159" dirty="0" smtClean="0">
                <a:solidFill>
                  <a:srgbClr val="FFFFFF"/>
                </a:solidFill>
                <a:latin typeface="Capture Smallz Clean"/>
              </a:rPr>
              <a:t>АСТРАХАНЬ</a:t>
            </a:r>
            <a:r>
              <a:rPr lang="en-US" sz="5500" b="1" i="0" spc="159" dirty="0">
                <a:solidFill>
                  <a:srgbClr val="FFFFFF"/>
                </a:solidFill>
                <a:latin typeface="Capture Smallz Clean"/>
              </a:rPr>
              <a:t>, УЛ</a:t>
            </a:r>
            <a:r>
              <a:rPr lang="en-US" sz="5500" b="1" i="0" spc="159" dirty="0" smtClean="0">
                <a:solidFill>
                  <a:srgbClr val="FFFFFF"/>
                </a:solidFill>
                <a:latin typeface="Capture Smallz Clean"/>
              </a:rPr>
              <a:t>.</a:t>
            </a:r>
            <a:r>
              <a:rPr lang="ru-RU" sz="5500" b="1" i="0" spc="159" smtClean="0">
                <a:solidFill>
                  <a:srgbClr val="FFFFFF"/>
                </a:solidFill>
                <a:latin typeface="Capture Smallz Clean"/>
              </a:rPr>
              <a:t> </a:t>
            </a:r>
            <a:r>
              <a:rPr lang="en-US" sz="5500" b="1" i="0" spc="159" smtClean="0">
                <a:solidFill>
                  <a:srgbClr val="FFFFFF"/>
                </a:solidFill>
                <a:latin typeface="Capture Smallz Clean"/>
              </a:rPr>
              <a:t>ТАТИЩЕВА</a:t>
            </a:r>
            <a:r>
              <a:rPr lang="en-US" sz="5500" b="1" i="0" spc="159">
                <a:solidFill>
                  <a:srgbClr val="FFFFFF"/>
                </a:solidFill>
                <a:latin typeface="Capture Smallz Clean"/>
              </a:rPr>
              <a:t>, 18Б</a:t>
            </a:r>
          </a:p>
        </p:txBody>
      </p:sp>
      <p:sp>
        <p:nvSpPr>
          <p:cNvPr id="4" name="AutoShape 4"/>
          <p:cNvSpPr/>
          <p:nvPr/>
        </p:nvSpPr>
        <p:spPr>
          <a:xfrm>
            <a:off x="-1117770" y="4816598"/>
            <a:ext cx="2235540" cy="281318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11664242" y="1783672"/>
            <a:ext cx="5595058" cy="1145592"/>
            <a:chOff x="0" y="0"/>
            <a:chExt cx="7460077" cy="1527456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7460077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b="0" i="0" spc="170">
                  <a:solidFill>
                    <a:srgbClr val="000000"/>
                  </a:solidFill>
                  <a:latin typeface="Montserrat"/>
                </a:rPr>
                <a:t>ВКОНТАКТЕ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16586"/>
              <a:ext cx="7460077" cy="610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b="0" i="0" spc="26">
                  <a:solidFill>
                    <a:srgbClr val="000000"/>
                  </a:solidFill>
                  <a:latin typeface="Capture Smallz Clean"/>
                </a:rPr>
                <a:t>vk.com/asuace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37971" y="4282232"/>
            <a:ext cx="7521329" cy="1678108"/>
            <a:chOff x="0" y="0"/>
            <a:chExt cx="10028438" cy="223747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2378" t="6956" r="28463" b="2490"/>
            <a:stretch>
              <a:fillRect/>
            </a:stretch>
          </p:blipFill>
          <p:spPr>
            <a:xfrm>
              <a:off x="0" y="59236"/>
              <a:ext cx="941943" cy="217824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68361" y="0"/>
              <a:ext cx="7460077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b="0" i="0" spc="170">
                  <a:solidFill>
                    <a:srgbClr val="000000"/>
                  </a:solidFill>
                  <a:latin typeface="Montserrat"/>
                </a:rPr>
                <a:t>FACEBOOK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68361" y="1240436"/>
              <a:ext cx="7460077" cy="610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b="0" i="0" spc="26">
                  <a:solidFill>
                    <a:srgbClr val="000000"/>
                  </a:solidFill>
                  <a:latin typeface="Capture Smallz Clean"/>
                </a:rPr>
                <a:t>fb.me/asuaceastr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61075" y="7167506"/>
            <a:ext cx="7898225" cy="1545808"/>
            <a:chOff x="0" y="0"/>
            <a:chExt cx="10530967" cy="206107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4078"/>
              <a:ext cx="1947000" cy="19470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070890" y="0"/>
              <a:ext cx="7460077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b="0" i="0" spc="170">
                  <a:solidFill>
                    <a:srgbClr val="000000"/>
                  </a:solidFill>
                  <a:latin typeface="Montserrat"/>
                </a:rPr>
                <a:t>INSTAGRAM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70890" y="1240436"/>
              <a:ext cx="7460077" cy="610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b="0" i="0" spc="26">
                  <a:solidFill>
                    <a:srgbClr val="000000"/>
                  </a:solidFill>
                  <a:latin typeface="Capture Smallz Clean"/>
                </a:rPr>
                <a:t>www.instagram.com/agasu_aucu/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50862" y="1540785"/>
            <a:ext cx="1930032" cy="19300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60794" y="4953000"/>
            <a:ext cx="8128610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Capture Smallz Clean"/>
              </a:rPr>
              <a:t>8 (8512) 49-42-19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2517" y="37465"/>
            <a:ext cx="11934635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>
                <a:solidFill>
                  <a:srgbClr val="020301"/>
                </a:solidFill>
                <a:latin typeface="Capture Smallz Clean"/>
              </a:rPr>
              <a:t>ШАГ 1. Сдаем ЕГЭ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5574" y="1188820"/>
            <a:ext cx="11478607" cy="72889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2517" y="923925"/>
            <a:ext cx="13030950" cy="16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76" dirty="0" err="1">
                <a:solidFill>
                  <a:srgbClr val="020301"/>
                </a:solidFill>
                <a:latin typeface="Game Station Condensed"/>
              </a:rPr>
              <a:t>Инженерное</a:t>
            </a:r>
            <a:r>
              <a:rPr lang="en-US" sz="4800" b="1" spc="76" dirty="0">
                <a:solidFill>
                  <a:srgbClr val="020301"/>
                </a:solidFill>
                <a:latin typeface="Game Station Condensed"/>
              </a:rPr>
              <a:t> </a:t>
            </a:r>
            <a:r>
              <a:rPr lang="en-US" sz="4800" b="1" spc="76" dirty="0" err="1">
                <a:solidFill>
                  <a:srgbClr val="020301"/>
                </a:solidFill>
                <a:latin typeface="Game Station Condensed"/>
              </a:rPr>
              <a:t>направление</a:t>
            </a:r>
            <a:r>
              <a:rPr lang="en-US" sz="4800" b="1" spc="76" dirty="0">
                <a:solidFill>
                  <a:srgbClr val="020301"/>
                </a:solidFill>
                <a:latin typeface="Game Station Condensed"/>
              </a:rPr>
              <a:t> </a:t>
            </a:r>
            <a:r>
              <a:rPr lang="en-US" sz="4800" b="1" spc="76" dirty="0" err="1">
                <a:solidFill>
                  <a:srgbClr val="020301"/>
                </a:solidFill>
                <a:latin typeface="Game Station Condensed"/>
              </a:rPr>
              <a:t>подготовки</a:t>
            </a:r>
            <a:r>
              <a:rPr lang="en-US" sz="4800" b="1" spc="76" dirty="0">
                <a:solidFill>
                  <a:srgbClr val="020301"/>
                </a:solidFill>
                <a:latin typeface="Game Station Condensed"/>
              </a:rPr>
              <a:t> </a:t>
            </a:r>
            <a:r>
              <a:rPr lang="en-US" sz="4800" b="1" spc="76" dirty="0" smtClean="0">
                <a:solidFill>
                  <a:srgbClr val="020301"/>
                </a:solidFill>
                <a:latin typeface="Game Station Condensed"/>
              </a:rPr>
              <a:t> </a:t>
            </a:r>
            <a:r>
              <a:rPr lang="en-US" sz="4800" b="1" spc="76" dirty="0" err="1">
                <a:solidFill>
                  <a:srgbClr val="020301"/>
                </a:solidFill>
                <a:latin typeface="Game Station Condensed"/>
              </a:rPr>
              <a:t>специальности</a:t>
            </a:r>
            <a:endParaRPr lang="en-US" sz="4800" b="1" spc="76" dirty="0">
              <a:solidFill>
                <a:srgbClr val="020301"/>
              </a:solidFill>
              <a:latin typeface="Game Statio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295512" y="1754505"/>
            <a:ext cx="5649782" cy="2237560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6" name="TextBox 6"/>
          <p:cNvSpPr txBox="1"/>
          <p:nvPr/>
        </p:nvSpPr>
        <p:spPr>
          <a:xfrm>
            <a:off x="240668" y="1885549"/>
            <a:ext cx="4956579" cy="203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МАТЕМАТИКА (профильный уровень)</a:t>
            </a:r>
          </a:p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РУССКИЙ ЯЗЫК</a:t>
            </a:r>
          </a:p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ФИЗИКА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2517" y="4002698"/>
            <a:ext cx="13030950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76">
                <a:solidFill>
                  <a:srgbClr val="020301"/>
                </a:solidFill>
                <a:latin typeface="Game Station Condensed"/>
              </a:rPr>
              <a:t>Архитектурное направление подготовки </a:t>
            </a:r>
          </a:p>
        </p:txBody>
      </p:sp>
      <p:sp>
        <p:nvSpPr>
          <p:cNvPr id="8" name="AutoShape 8"/>
          <p:cNvSpPr/>
          <p:nvPr/>
        </p:nvSpPr>
        <p:spPr>
          <a:xfrm>
            <a:off x="-575955" y="4833278"/>
            <a:ext cx="5963130" cy="225922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9" name="TextBox 9"/>
          <p:cNvSpPr txBox="1"/>
          <p:nvPr/>
        </p:nvSpPr>
        <p:spPr>
          <a:xfrm>
            <a:off x="-10037" y="4975816"/>
            <a:ext cx="5231480" cy="200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Capture Smallz Clean"/>
              </a:rPr>
              <a:t>МАТЕМАТИКА 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Capture Smallz Clean"/>
              </a:rPr>
              <a:t>(профильный уровень)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Capture Smallz Clean"/>
              </a:rPr>
              <a:t>РУССКИЙ ЯЗЫК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Capture Smallz Clean"/>
              </a:rPr>
              <a:t>ТВОРЧЕСКИЕ ИСПЫТАНИЯ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2517" y="7140008"/>
            <a:ext cx="13030950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76">
                <a:solidFill>
                  <a:srgbClr val="020301"/>
                </a:solidFill>
                <a:latin typeface="Game Station Condensed"/>
              </a:rPr>
              <a:t>Экономическое направление подготовки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-295512" y="7970588"/>
            <a:ext cx="5649782" cy="2237560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12" name="TextBox 12"/>
          <p:cNvSpPr txBox="1"/>
          <p:nvPr/>
        </p:nvSpPr>
        <p:spPr>
          <a:xfrm>
            <a:off x="240668" y="8101632"/>
            <a:ext cx="4956579" cy="203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МАТЕМАТИКА (профильный уровень)</a:t>
            </a:r>
          </a:p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РУССКИЙ ЯЗЫК</a:t>
            </a:r>
          </a:p>
          <a:p>
            <a:pPr algn="ctr">
              <a:lnSpc>
                <a:spcPts val="4083"/>
              </a:lnSpc>
            </a:pPr>
            <a:r>
              <a:rPr lang="en-US" sz="2916">
                <a:solidFill>
                  <a:srgbClr val="000000"/>
                </a:solidFill>
                <a:latin typeface="Capture Smallz Clean"/>
              </a:rPr>
              <a:t>ОБЩЕСТВОЗНАНИЕ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36916" y="-302569"/>
            <a:ext cx="19056146" cy="5435449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" name="TextBox 3"/>
          <p:cNvSpPr txBox="1"/>
          <p:nvPr/>
        </p:nvSpPr>
        <p:spPr>
          <a:xfrm>
            <a:off x="1525843" y="914400"/>
            <a:ext cx="149696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 b="1">
                <a:solidFill>
                  <a:srgbClr val="FFDB15"/>
                </a:solidFill>
                <a:latin typeface="Montserrat"/>
              </a:rPr>
              <a:t>ШАГ 2. ПОДАЧА ЗАЯВЛЕНИЯ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670" y="6626403"/>
            <a:ext cx="3758610" cy="2556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Оригинал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документа</a:t>
            </a:r>
            <a:r>
              <a:rPr lang="en-US" sz="3600" dirty="0">
                <a:solidFill>
                  <a:srgbClr val="020301"/>
                </a:solidFill>
                <a:latin typeface="Capture Smallz Clean"/>
              </a:rPr>
              <a:t>, </a:t>
            </a:r>
            <a:r>
              <a:rPr lang="en-US" sz="3600" dirty="0" err="1" smtClean="0">
                <a:solidFill>
                  <a:srgbClr val="020301"/>
                </a:solidFill>
                <a:latin typeface="Capture Smallz Clean"/>
              </a:rPr>
              <a:t>удостоверяю</a:t>
            </a:r>
            <a:r>
              <a:rPr lang="ru-RU" sz="3600" dirty="0" err="1" smtClean="0">
                <a:solidFill>
                  <a:srgbClr val="020301"/>
                </a:solidFill>
                <a:latin typeface="Capture Smallz Clean"/>
              </a:rPr>
              <a:t>ще</a:t>
            </a:r>
            <a:r>
              <a:rPr lang="en-US" sz="3600" dirty="0" err="1" smtClean="0">
                <a:solidFill>
                  <a:srgbClr val="020301"/>
                </a:solidFill>
                <a:latin typeface="Capture Smallz Clean"/>
              </a:rPr>
              <a:t>го</a:t>
            </a:r>
            <a:r>
              <a:rPr lang="en-US" sz="3600" dirty="0" smtClean="0">
                <a:solidFill>
                  <a:srgbClr val="020301"/>
                </a:solidFill>
                <a:latin typeface="Capture Smallz Clean"/>
              </a:rPr>
              <a:t> </a:t>
            </a:r>
            <a:r>
              <a:rPr lang="en-US" sz="3600" dirty="0" err="1">
                <a:solidFill>
                  <a:srgbClr val="020301"/>
                </a:solidFill>
                <a:latin typeface="Capture Smallz Clean"/>
              </a:rPr>
              <a:t>личность</a:t>
            </a:r>
            <a:endParaRPr lang="en-US" sz="3600" dirty="0">
              <a:solidFill>
                <a:srgbClr val="020301"/>
              </a:solidFill>
              <a:latin typeface="Capture Smallz Cle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96366" y="6626403"/>
            <a:ext cx="2924416" cy="319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Копию или оригинал документа об образовании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61539" y="6626403"/>
            <a:ext cx="3051946" cy="191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Индивидуальные достижения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63776" y="6626403"/>
            <a:ext cx="2934881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Результаты   ЕГЭ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32474" y="3878354"/>
            <a:ext cx="3581307" cy="2443021"/>
            <a:chOff x="0" y="0"/>
            <a:chExt cx="2247115" cy="1532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F3F5F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013782" y="3921989"/>
            <a:ext cx="3581307" cy="2443021"/>
            <a:chOff x="0" y="0"/>
            <a:chExt cx="2247115" cy="1532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534275" y="3921989"/>
            <a:ext cx="3581307" cy="2443021"/>
            <a:chOff x="0" y="0"/>
            <a:chExt cx="2247115" cy="1532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F3F5F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5094652" y="3921989"/>
            <a:ext cx="3581307" cy="2443021"/>
            <a:chOff x="0" y="0"/>
            <a:chExt cx="2247115" cy="1532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71725" y="3921989"/>
            <a:ext cx="3581307" cy="2443021"/>
            <a:chOff x="0" y="0"/>
            <a:chExt cx="2247115" cy="1532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020301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-2688652" y="3921989"/>
            <a:ext cx="3581307" cy="2443021"/>
            <a:chOff x="0" y="0"/>
            <a:chExt cx="2247115" cy="1532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44457" cy="1511300"/>
            </a:xfrm>
            <a:custGeom>
              <a:avLst/>
              <a:gdLst/>
              <a:ahLst/>
              <a:cxnLst/>
              <a:rect l="l" t="t" r="r" b="b"/>
              <a:pathLst>
                <a:path w="2244457" h="1511300">
                  <a:moveTo>
                    <a:pt x="2126858" y="730250"/>
                  </a:moveTo>
                  <a:lnTo>
                    <a:pt x="1510030" y="730250"/>
                  </a:lnTo>
                  <a:cubicBezTo>
                    <a:pt x="1497330" y="325120"/>
                    <a:pt x="1163320" y="0"/>
                    <a:pt x="755650" y="0"/>
                  </a:cubicBezTo>
                  <a:cubicBezTo>
                    <a:pt x="339090" y="0"/>
                    <a:pt x="0" y="339090"/>
                    <a:pt x="0" y="755650"/>
                  </a:cubicBezTo>
                  <a:cubicBezTo>
                    <a:pt x="0" y="1172210"/>
                    <a:pt x="339090" y="1511300"/>
                    <a:pt x="755650" y="1511300"/>
                  </a:cubicBezTo>
                  <a:cubicBezTo>
                    <a:pt x="1163320" y="1511300"/>
                    <a:pt x="1497330" y="1186180"/>
                    <a:pt x="1510030" y="781050"/>
                  </a:cubicBezTo>
                  <a:lnTo>
                    <a:pt x="2244457" y="781050"/>
                  </a:lnTo>
                  <a:lnTo>
                    <a:pt x="2244457" y="730250"/>
                  </a:lnTo>
                  <a:lnTo>
                    <a:pt x="2126858" y="730250"/>
                  </a:lnTo>
                  <a:close/>
                </a:path>
              </a:pathLst>
            </a:custGeom>
            <a:solidFill>
              <a:srgbClr val="FFAC3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50800" y="50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cubicBezTo>
                    <a:pt x="316230" y="0"/>
                    <a:pt x="0" y="316230"/>
                    <a:pt x="0" y="704850"/>
                  </a:cubicBezTo>
                  <a:cubicBezTo>
                    <a:pt x="0" y="1093470"/>
                    <a:pt x="316230" y="1409700"/>
                    <a:pt x="704850" y="1409700"/>
                  </a:cubicBezTo>
                  <a:cubicBezTo>
                    <a:pt x="1093470" y="1409700"/>
                    <a:pt x="1409700" y="1093470"/>
                    <a:pt x="1409700" y="704850"/>
                  </a:cubicBezTo>
                  <a:cubicBezTo>
                    <a:pt x="1409700" y="316230"/>
                    <a:pt x="1093470" y="0"/>
                    <a:pt x="704850" y="0"/>
                  </a:cubicBezTo>
                  <a:close/>
                </a:path>
              </a:pathLst>
            </a:custGeom>
            <a:solidFill>
              <a:srgbClr val="F3F5F9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063" y="4189905"/>
            <a:ext cx="1885950" cy="188595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74891" y="4189905"/>
            <a:ext cx="1367367" cy="172538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352546" y="6626403"/>
            <a:ext cx="3582907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20301"/>
                </a:solidFill>
                <a:latin typeface="Capture Smallz Clean"/>
              </a:rPr>
              <a:t> 4 фотографии 3х4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78563" y="4076607"/>
            <a:ext cx="2098313" cy="20983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87119" y="4358004"/>
            <a:ext cx="1483721" cy="148372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26676" y="4687815"/>
            <a:ext cx="1932624" cy="7295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8140" y="-511493"/>
            <a:ext cx="19464281" cy="5016849"/>
          </a:xfrm>
          <a:prstGeom prst="rect">
            <a:avLst/>
          </a:prstGeom>
          <a:solidFill>
            <a:srgbClr val="FFAC33"/>
          </a:solidFill>
        </p:spPr>
      </p:sp>
      <p:grpSp>
        <p:nvGrpSpPr>
          <p:cNvPr id="3" name="Group 3"/>
          <p:cNvGrpSpPr/>
          <p:nvPr/>
        </p:nvGrpSpPr>
        <p:grpSpPr>
          <a:xfrm>
            <a:off x="940901" y="1534142"/>
            <a:ext cx="7239508" cy="4338120"/>
            <a:chOff x="0" y="0"/>
            <a:chExt cx="9652677" cy="57841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5113" b="5113"/>
            <a:stretch>
              <a:fillRect/>
            </a:stretch>
          </p:blipFill>
          <p:spPr>
            <a:xfrm>
              <a:off x="0" y="0"/>
              <a:ext cx="9652677" cy="578416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144000" y="1549411"/>
            <a:ext cx="8204390" cy="4322851"/>
            <a:chOff x="0" y="0"/>
            <a:chExt cx="10939187" cy="576380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161" r="5161"/>
            <a:stretch>
              <a:fillRect/>
            </a:stretch>
          </p:blipFill>
          <p:spPr>
            <a:xfrm>
              <a:off x="0" y="0"/>
              <a:ext cx="10939187" cy="576380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54716" y="5847646"/>
            <a:ext cx="8152487" cy="22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4"/>
              </a:lnSpc>
            </a:pPr>
            <a:r>
              <a:rPr lang="en-US" sz="4324" b="1" spc="69">
                <a:solidFill>
                  <a:srgbClr val="020301"/>
                </a:solidFill>
                <a:latin typeface="Capture Smallz Clean"/>
              </a:rPr>
              <a:t>ШАГ 3. Отслеживаем свой рейтинг. Ждем результатов конкурса.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0187" y="9804072"/>
            <a:ext cx="5349842" cy="375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7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9144000" y="5790906"/>
            <a:ext cx="8781817" cy="160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9"/>
              </a:lnSpc>
            </a:pPr>
            <a:r>
              <a:rPr lang="en-US" sz="4549" b="1" spc="72">
                <a:solidFill>
                  <a:srgbClr val="020301"/>
                </a:solidFill>
                <a:latin typeface="Capture Smallz Clean"/>
              </a:rPr>
              <a:t>ШАГ 4. Приказы о зачислении в число абитуриентов.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82063" y="9367787"/>
            <a:ext cx="5661660" cy="39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4953062" y="-23799"/>
            <a:ext cx="7445355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Capture Smallz Clean"/>
              </a:rPr>
              <a:t>www.агасу.рф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58753" y="7732762"/>
            <a:ext cx="1801095" cy="2118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47236"/>
            <a:ext cx="2177686" cy="222212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53185" y="8616315"/>
            <a:ext cx="11381671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pture Smallz Clean"/>
              </a:rPr>
              <a:t>г.Астрахань, ул.Татищева, 18б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pture Smallz Clean"/>
              </a:rPr>
              <a:t>8 (8512) 49-42-19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1748" y="7897356"/>
            <a:ext cx="19024751" cy="2836507"/>
          </a:xfrm>
          <a:prstGeom prst="rect">
            <a:avLst/>
          </a:prstGeom>
          <a:solidFill>
            <a:srgbClr val="FFAC3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8393583"/>
            <a:ext cx="15942858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08">
                <a:solidFill>
                  <a:srgbClr val="020301"/>
                </a:solidFill>
                <a:latin typeface="Capture Smallz Clean"/>
              </a:rPr>
              <a:t>ИНДИВИДУАЛЬНЫЕ ДОСТИЖЕНИЯ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5510" y="2498471"/>
            <a:ext cx="4899188" cy="2645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8"/>
              </a:lnSpc>
            </a:pPr>
            <a:r>
              <a:rPr lang="en-US" sz="8800">
                <a:solidFill>
                  <a:srgbClr val="000000"/>
                </a:solidFill>
                <a:latin typeface="Capture Smallz Clean"/>
              </a:rPr>
              <a:t>БАЛЛЫ</a:t>
            </a:r>
          </a:p>
          <a:p>
            <a:pPr algn="ctr">
              <a:lnSpc>
                <a:spcPts val="10208"/>
              </a:lnSpc>
            </a:pPr>
            <a:r>
              <a:rPr lang="en-US" sz="8800">
                <a:solidFill>
                  <a:srgbClr val="000000"/>
                </a:solidFill>
                <a:latin typeface="Capture Smallz Clean"/>
              </a:rPr>
              <a:t>ЕГЭ*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40819" y="2474905"/>
            <a:ext cx="2572518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000000"/>
                </a:solidFill>
                <a:latin typeface="Game Station Condensed"/>
              </a:rPr>
              <a:t>+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16335" y="2327267"/>
            <a:ext cx="11206073" cy="307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spc="-79">
                <a:solidFill>
                  <a:srgbClr val="000000"/>
                </a:solidFill>
                <a:latin typeface="Capture Smallz Clean"/>
              </a:rPr>
              <a:t>БАЛЛЫ</a:t>
            </a:r>
          </a:p>
          <a:p>
            <a:pPr algn="ctr">
              <a:lnSpc>
                <a:spcPts val="7920"/>
              </a:lnSpc>
            </a:pPr>
            <a:r>
              <a:rPr lang="en-US" sz="7200" spc="-79">
                <a:solidFill>
                  <a:srgbClr val="000000"/>
                </a:solidFill>
                <a:latin typeface="Capture Smallz Clean"/>
              </a:rPr>
              <a:t>за индивидуальные</a:t>
            </a:r>
          </a:p>
          <a:p>
            <a:pPr algn="ctr">
              <a:lnSpc>
                <a:spcPts val="7920"/>
              </a:lnSpc>
            </a:pPr>
            <a:r>
              <a:rPr lang="en-US" sz="7200" spc="-79">
                <a:solidFill>
                  <a:srgbClr val="000000"/>
                </a:solidFill>
                <a:latin typeface="Capture Smallz Clean"/>
              </a:rPr>
              <a:t>достижения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852" y="5247315"/>
            <a:ext cx="602594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Cormorant SC Bold"/>
              </a:rPr>
              <a:t>* или вступительных испытаний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00484"/>
            <a:ext cx="2917769" cy="29177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79820" y="-485830"/>
            <a:ext cx="4739595" cy="47395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534993">
            <a:off x="428306" y="5971553"/>
            <a:ext cx="1455499" cy="1455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31278" y="4087027"/>
            <a:ext cx="3956722" cy="39567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961261">
            <a:off x="7004674" y="352163"/>
            <a:ext cx="2895819" cy="28958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41465" y="3264278"/>
            <a:ext cx="7731912" cy="9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 spc="89">
                <a:solidFill>
                  <a:srgbClr val="020301"/>
                </a:solidFill>
                <a:latin typeface="Capture Smallz Clean"/>
              </a:rPr>
              <a:t>ЦЕЛЕВЫЕ МЕСТА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41465" y="4217413"/>
            <a:ext cx="591740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НАПРАВЛЕНИЕ ОТ ПРЕДПРИЯТИЯ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07858" y="3264278"/>
            <a:ext cx="6910085" cy="99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 spc="89">
                <a:solidFill>
                  <a:srgbClr val="020301"/>
                </a:solidFill>
                <a:latin typeface="Capture Smallz Clean"/>
              </a:rPr>
              <a:t>ЛЬГОТНЫЕ МЕСТА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53796" y="4217915"/>
            <a:ext cx="6002830" cy="95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-СИРОТЫ И ДЕТИ БЕЗ ПОПЕЧЕНИЯ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-ИНВАЛИДЫ 1-Й И 2-Й ГРУПП, ИНВАЛИДЫ ДЕТСТВА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-ВЕТЕРАНЫ БОЕВЫХ ДЕЙСТВИЙ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8938" y="5407551"/>
            <a:ext cx="8156273" cy="19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600" b="1" spc="89">
                <a:solidFill>
                  <a:srgbClr val="020301"/>
                </a:solidFill>
                <a:latin typeface="Capture Smallz Clean"/>
              </a:rPr>
              <a:t>ОБЩИЕ БЮДЖЕТНЫЕ МЕСТА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98938" y="7351286"/>
            <a:ext cx="591740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20301"/>
                </a:solidFill>
                <a:latin typeface="Cormorant SC Bold"/>
              </a:rPr>
              <a:t>ОБЩИЙ КОНКУРС</a:t>
            </a:r>
          </a:p>
        </p:txBody>
      </p:sp>
      <p:sp>
        <p:nvSpPr>
          <p:cNvPr id="8" name="AutoShape 8"/>
          <p:cNvSpPr/>
          <p:nvPr/>
        </p:nvSpPr>
        <p:spPr>
          <a:xfrm>
            <a:off x="-588140" y="-511493"/>
            <a:ext cx="19464281" cy="3410825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9" name="TextBox 9"/>
          <p:cNvSpPr txBox="1"/>
          <p:nvPr/>
        </p:nvSpPr>
        <p:spPr>
          <a:xfrm>
            <a:off x="1335996" y="300990"/>
            <a:ext cx="15806814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08">
                <a:solidFill>
                  <a:srgbClr val="FFAC33"/>
                </a:solidFill>
                <a:latin typeface="Capture Smallz Clean"/>
              </a:rPr>
              <a:t>ОСНОВАНИЯ ДЛЯ ПОСТУПЛЕНИЯ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3139" y="3237097"/>
            <a:ext cx="1458754" cy="145875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222524" y="3237097"/>
            <a:ext cx="1458754" cy="145875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3195" y="3407153"/>
            <a:ext cx="1118642" cy="11186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92580" y="3407153"/>
            <a:ext cx="1118642" cy="1118642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089756" y="5740529"/>
            <a:ext cx="1458754" cy="145875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13139" y="1532132"/>
            <a:ext cx="17790988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Cormorant SC Bold"/>
              </a:rPr>
              <a:t>Государственная аккредитация образовательной деятельности 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Cormorant SC Bold"/>
              </a:rPr>
              <a:t>ГАОУ АО ВО «АГАСУ» (приказ Рособрнадзора № 846 от 20.06.2018 г.)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23125" y="6011753"/>
            <a:ext cx="279201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Glacial Indifference"/>
              </a:rPr>
              <a:t>3</a:t>
            </a: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282136" y="5932909"/>
            <a:ext cx="1073993" cy="1073993"/>
            <a:chOff x="-2540" y="-2540"/>
            <a:chExt cx="6355080" cy="6355080"/>
          </a:xfrm>
        </p:grpSpPr>
        <p:sp>
          <p:nvSpPr>
            <p:cNvPr id="21" name="Freeform 21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967710" y="7814945"/>
            <a:ext cx="16088916" cy="19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 dirty="0">
                <a:solidFill>
                  <a:srgbClr val="000000"/>
                </a:solidFill>
                <a:latin typeface="Capture Smallz Clean"/>
              </a:rPr>
              <a:t>ОБЩЕЕ КОЛИЧЕСТВО БЮДЖЕТНЫХ МЕСТ </a:t>
            </a:r>
            <a:r>
              <a:rPr lang="en-US" sz="5600" dirty="0" smtClean="0">
                <a:solidFill>
                  <a:srgbClr val="000000"/>
                </a:solidFill>
                <a:latin typeface="Capture Smallz Clean"/>
              </a:rPr>
              <a:t>- </a:t>
            </a:r>
            <a:r>
              <a:rPr lang="en-US" sz="5600" dirty="0">
                <a:solidFill>
                  <a:srgbClr val="000000"/>
                </a:solidFill>
                <a:latin typeface="Capture Smallz Clean"/>
              </a:rPr>
              <a:t>264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1616</Words>
  <Application>Microsoft Office PowerPoint</Application>
  <PresentationFormat>Произвольный</PresentationFormat>
  <Paragraphs>411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Cormorant SC Bold</vt:lpstr>
      <vt:lpstr>Arial</vt:lpstr>
      <vt:lpstr>Montserrat</vt:lpstr>
      <vt:lpstr>Glacial Indifference</vt:lpstr>
      <vt:lpstr>Capture Smallz Clean</vt:lpstr>
      <vt:lpstr>Calibri</vt:lpstr>
      <vt:lpstr>Arimo</vt:lpstr>
      <vt:lpstr>Game Station Condensed</vt:lpstr>
      <vt:lpstr>Podkova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Kondow Ritz Residences</dc:title>
  <cp:lastModifiedBy>кочергина</cp:lastModifiedBy>
  <cp:revision>4</cp:revision>
  <dcterms:created xsi:type="dcterms:W3CDTF">2006-08-16T00:00:00Z</dcterms:created>
  <dcterms:modified xsi:type="dcterms:W3CDTF">2019-04-24T08:23:37Z</dcterms:modified>
  <dc:identifier>DADUSOCVcio</dc:identifier>
</cp:coreProperties>
</file>